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66" r:id="rId4"/>
    <p:sldId id="258" r:id="rId5"/>
    <p:sldId id="259" r:id="rId6"/>
    <p:sldId id="260" r:id="rId7"/>
    <p:sldId id="262" r:id="rId8"/>
    <p:sldId id="261" r:id="rId9"/>
    <p:sldId id="263" r:id="rId10"/>
    <p:sldId id="264" r:id="rId11"/>
    <p:sldId id="265" r:id="rId12"/>
    <p:sldId id="275" r:id="rId13"/>
    <p:sldId id="267" r:id="rId14"/>
    <p:sldId id="272" r:id="rId15"/>
    <p:sldId id="273" r:id="rId16"/>
    <p:sldId id="274" r:id="rId17"/>
    <p:sldId id="269" r:id="rId18"/>
    <p:sldId id="270" r:id="rId19"/>
    <p:sldId id="268" r:id="rId20"/>
    <p:sldId id="278" r:id="rId21"/>
    <p:sldId id="276" r:id="rId22"/>
    <p:sldId id="277" r:id="rId23"/>
    <p:sldId id="279" r:id="rId24"/>
    <p:sldId id="281" r:id="rId25"/>
    <p:sldId id="280" r:id="rId26"/>
    <p:sldId id="283" r:id="rId27"/>
    <p:sldId id="284" r:id="rId28"/>
    <p:sldId id="285" r:id="rId29"/>
    <p:sldId id="286" r:id="rId30"/>
    <p:sldId id="288" r:id="rId31"/>
    <p:sldId id="289" r:id="rId32"/>
    <p:sldId id="287" r:id="rId33"/>
    <p:sldId id="290" r:id="rId34"/>
    <p:sldId id="291" r:id="rId35"/>
    <p:sldId id="292" r:id="rId36"/>
    <p:sldId id="293" r:id="rId37"/>
    <p:sldId id="294" r:id="rId38"/>
    <p:sldId id="295" r:id="rId39"/>
    <p:sldId id="296" r:id="rId40"/>
    <p:sldId id="298" r:id="rId41"/>
    <p:sldId id="297" r:id="rId42"/>
    <p:sldId id="299"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3" d="100"/>
          <a:sy n="73" d="100"/>
        </p:scale>
        <p:origin x="-160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B9C674-81A8-1D42-A20E-081C2934FA1A}" type="datetimeFigureOut">
              <a:rPr lang="en-US" smtClean="0"/>
              <a:t>1/22/14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660608-54C8-D34C-A77F-4326A2E3EB76}" type="slidenum">
              <a:rPr lang="en-US" smtClean="0"/>
              <a:t>‹#›</a:t>
            </a:fld>
            <a:endParaRPr lang="en-US"/>
          </a:p>
        </p:txBody>
      </p:sp>
    </p:spTree>
    <p:extLst>
      <p:ext uri="{BB962C8B-B14F-4D97-AF65-F5344CB8AC3E}">
        <p14:creationId xmlns:p14="http://schemas.microsoft.com/office/powerpoint/2010/main" val="15652767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944F0-06F6-1846-BA1F-28961EA77919}" type="slidenum">
              <a:rPr lang="en-US" smtClean="0"/>
              <a:t>20</a:t>
            </a:fld>
            <a:endParaRPr lang="en-US"/>
          </a:p>
        </p:txBody>
      </p:sp>
    </p:spTree>
    <p:extLst>
      <p:ext uri="{BB962C8B-B14F-4D97-AF65-F5344CB8AC3E}">
        <p14:creationId xmlns:p14="http://schemas.microsoft.com/office/powerpoint/2010/main" val="1389329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2944F0-06F6-1846-BA1F-28961EA77919}" type="slidenum">
              <a:rPr lang="en-US" smtClean="0"/>
              <a:t>22</a:t>
            </a:fld>
            <a:endParaRPr lang="en-US"/>
          </a:p>
        </p:txBody>
      </p:sp>
    </p:spTree>
    <p:extLst>
      <p:ext uri="{BB962C8B-B14F-4D97-AF65-F5344CB8AC3E}">
        <p14:creationId xmlns:p14="http://schemas.microsoft.com/office/powerpoint/2010/main" val="3829828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C862FD-9C43-6D4C-8AA5-2F32C7C76991}" type="datetimeFigureOut">
              <a:rPr lang="en-US" smtClean="0"/>
              <a:t>1/22/14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263089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C862FD-9C43-6D4C-8AA5-2F32C7C76991}" type="datetimeFigureOut">
              <a:rPr lang="en-US" smtClean="0"/>
              <a:t>1/22/14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1894407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C862FD-9C43-6D4C-8AA5-2F32C7C76991}" type="datetimeFigureOut">
              <a:rPr lang="en-US" smtClean="0"/>
              <a:t>1/22/14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3476554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C862FD-9C43-6D4C-8AA5-2F32C7C76991}" type="datetimeFigureOut">
              <a:rPr lang="en-US" smtClean="0"/>
              <a:t>1/22/14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1099005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C862FD-9C43-6D4C-8AA5-2F32C7C76991}" type="datetimeFigureOut">
              <a:rPr lang="en-US" smtClean="0"/>
              <a:t>1/22/14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3062312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C862FD-9C43-6D4C-8AA5-2F32C7C76991}" type="datetimeFigureOut">
              <a:rPr lang="en-US" smtClean="0"/>
              <a:t>1/22/14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3784263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C862FD-9C43-6D4C-8AA5-2F32C7C76991}" type="datetimeFigureOut">
              <a:rPr lang="en-US" smtClean="0"/>
              <a:t>1/22/14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3830611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C862FD-9C43-6D4C-8AA5-2F32C7C76991}" type="datetimeFigureOut">
              <a:rPr lang="en-US" smtClean="0"/>
              <a:t>1/22/14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23614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C862FD-9C43-6D4C-8AA5-2F32C7C76991}" type="datetimeFigureOut">
              <a:rPr lang="en-US" smtClean="0"/>
              <a:t>1/22/14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3463184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C862FD-9C43-6D4C-8AA5-2F32C7C76991}" type="datetimeFigureOut">
              <a:rPr lang="en-US" smtClean="0"/>
              <a:t>1/22/14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1516305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C862FD-9C43-6D4C-8AA5-2F32C7C76991}" type="datetimeFigureOut">
              <a:rPr lang="en-US" smtClean="0"/>
              <a:t>1/22/14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8530AF-BC39-A447-ACB3-48DA4C00AC43}" type="slidenum">
              <a:rPr lang="en-US" smtClean="0"/>
              <a:t>‹#›</a:t>
            </a:fld>
            <a:endParaRPr lang="en-US"/>
          </a:p>
        </p:txBody>
      </p:sp>
    </p:spTree>
    <p:extLst>
      <p:ext uri="{BB962C8B-B14F-4D97-AF65-F5344CB8AC3E}">
        <p14:creationId xmlns:p14="http://schemas.microsoft.com/office/powerpoint/2010/main" val="13686302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C862FD-9C43-6D4C-8AA5-2F32C7C76991}" type="datetimeFigureOut">
              <a:rPr lang="en-US" smtClean="0"/>
              <a:t>1/22/14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8530AF-BC39-A447-ACB3-48DA4C00AC43}" type="slidenum">
              <a:rPr lang="en-US" smtClean="0"/>
              <a:t>‹#›</a:t>
            </a:fld>
            <a:endParaRPr lang="en-US"/>
          </a:p>
        </p:txBody>
      </p:sp>
    </p:spTree>
    <p:extLst>
      <p:ext uri="{BB962C8B-B14F-4D97-AF65-F5344CB8AC3E}">
        <p14:creationId xmlns:p14="http://schemas.microsoft.com/office/powerpoint/2010/main" val="4188828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3.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5.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Family Medicine Potpourri</a:t>
            </a:r>
            <a:endParaRPr lang="en-US" dirty="0"/>
          </a:p>
        </p:txBody>
      </p:sp>
      <p:sp>
        <p:nvSpPr>
          <p:cNvPr id="3" name="Subtitle 2"/>
          <p:cNvSpPr>
            <a:spLocks noGrp="1"/>
          </p:cNvSpPr>
          <p:nvPr>
            <p:ph type="subTitle" idx="1"/>
          </p:nvPr>
        </p:nvSpPr>
        <p:spPr/>
        <p:txBody>
          <a:bodyPr/>
          <a:lstStyle/>
          <a:p>
            <a:r>
              <a:rPr lang="en-US" dirty="0" smtClean="0"/>
              <a:t>Some of the topics selected by editors of Journal Watch as top stories of 2013</a:t>
            </a:r>
            <a:endParaRPr lang="en-US" dirty="0"/>
          </a:p>
        </p:txBody>
      </p:sp>
    </p:spTree>
    <p:extLst>
      <p:ext uri="{BB962C8B-B14F-4D97-AF65-F5344CB8AC3E}">
        <p14:creationId xmlns:p14="http://schemas.microsoft.com/office/powerpoint/2010/main" val="249786837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Mental Health- Acupuncture for depression</a:t>
            </a:r>
            <a:endParaRPr lang="en-US" dirty="0"/>
          </a:p>
        </p:txBody>
      </p:sp>
      <p:pic>
        <p:nvPicPr>
          <p:cNvPr id="5" name="Content Placeholder 4"/>
          <p:cNvPicPr>
            <a:picLocks noGrp="1" noChangeAspect="1"/>
          </p:cNvPicPr>
          <p:nvPr>
            <p:ph idx="1"/>
          </p:nvPr>
        </p:nvPicPr>
        <p:blipFill>
          <a:blip r:embed="rId2"/>
          <a:srcRect t="2788" b="2788"/>
          <a:stretch>
            <a:fillRect/>
          </a:stretch>
        </p:blipFill>
        <p:spPr>
          <a:xfrm>
            <a:off x="-209437" y="1253067"/>
            <a:ext cx="9353437" cy="5144030"/>
          </a:xfrm>
        </p:spPr>
      </p:pic>
      <p:sp>
        <p:nvSpPr>
          <p:cNvPr id="4" name="Footer Placeholder 3"/>
          <p:cNvSpPr>
            <a:spLocks noGrp="1"/>
          </p:cNvSpPr>
          <p:nvPr>
            <p:ph type="ftr" sz="quarter" idx="11"/>
          </p:nvPr>
        </p:nvSpPr>
        <p:spPr>
          <a:xfrm>
            <a:off x="1676400" y="6126164"/>
            <a:ext cx="4343400" cy="595312"/>
          </a:xfrm>
        </p:spPr>
        <p:txBody>
          <a:bodyPr/>
          <a:lstStyle/>
          <a:p>
            <a:r>
              <a:rPr lang="fr-FR" sz="1800" dirty="0" smtClean="0"/>
              <a:t> </a:t>
            </a:r>
            <a:r>
              <a:rPr lang="fr-FR" sz="1800" dirty="0" err="1" smtClean="0"/>
              <a:t>PLoS</a:t>
            </a:r>
            <a:r>
              <a:rPr lang="fr-FR" sz="1800" dirty="0" smtClean="0"/>
              <a:t> Med 10(9): e1001518. doi:10.1371/journal.pmed.1001518</a:t>
            </a:r>
            <a:endParaRPr lang="en-US" sz="1800" dirty="0"/>
          </a:p>
        </p:txBody>
      </p:sp>
    </p:spTree>
    <p:extLst>
      <p:ext uri="{BB962C8B-B14F-4D97-AF65-F5344CB8AC3E}">
        <p14:creationId xmlns:p14="http://schemas.microsoft.com/office/powerpoint/2010/main" val="147232767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Mental Health</a:t>
            </a:r>
          </a:p>
          <a:p>
            <a:pPr lvl="1"/>
            <a:r>
              <a:rPr lang="en-US" dirty="0" err="1" smtClean="0"/>
              <a:t>Varenicline</a:t>
            </a:r>
            <a:r>
              <a:rPr lang="en-US" dirty="0" smtClean="0"/>
              <a:t> safe and effective in mentally ill</a:t>
            </a:r>
          </a:p>
          <a:p>
            <a:pPr lvl="1"/>
            <a:r>
              <a:rPr lang="en-US" dirty="0" smtClean="0"/>
              <a:t>Acupuncture and folic acid effective for depression</a:t>
            </a:r>
          </a:p>
          <a:p>
            <a:r>
              <a:rPr lang="en-US" dirty="0" smtClean="0"/>
              <a:t>General Medicine</a:t>
            </a:r>
          </a:p>
          <a:p>
            <a:pPr lvl="1"/>
            <a:r>
              <a:rPr lang="en-US" dirty="0" smtClean="0"/>
              <a:t>JNC8 has arrived</a:t>
            </a:r>
          </a:p>
          <a:p>
            <a:pPr lvl="1"/>
            <a:r>
              <a:rPr lang="en-US" dirty="0" smtClean="0"/>
              <a:t>New lipid guidelines controversy</a:t>
            </a:r>
          </a:p>
          <a:p>
            <a:r>
              <a:rPr lang="en-US" dirty="0" smtClean="0"/>
              <a:t>Women’s health</a:t>
            </a:r>
          </a:p>
          <a:p>
            <a:pPr lvl="1"/>
            <a:r>
              <a:rPr lang="en-US" dirty="0" smtClean="0"/>
              <a:t>New early pregnancy loss guidelines</a:t>
            </a:r>
          </a:p>
          <a:p>
            <a:pPr lvl="1"/>
            <a:r>
              <a:rPr lang="en-US" dirty="0" smtClean="0"/>
              <a:t>Poor vaccination rates for HPV</a:t>
            </a:r>
          </a:p>
          <a:p>
            <a:r>
              <a:rPr lang="en-US" dirty="0" smtClean="0"/>
              <a:t>Pediatrics</a:t>
            </a:r>
          </a:p>
          <a:p>
            <a:pPr lvl="1"/>
            <a:r>
              <a:rPr lang="en-US" dirty="0" smtClean="0"/>
              <a:t>New guidelines on sinusitis</a:t>
            </a:r>
          </a:p>
          <a:p>
            <a:pPr lvl="1"/>
            <a:r>
              <a:rPr lang="en-US" dirty="0" smtClean="0"/>
              <a:t>New guidelines on starting foods in infants</a:t>
            </a:r>
          </a:p>
        </p:txBody>
      </p:sp>
    </p:spTree>
    <p:extLst>
      <p:ext uri="{BB962C8B-B14F-4D97-AF65-F5344CB8AC3E}">
        <p14:creationId xmlns:p14="http://schemas.microsoft.com/office/powerpoint/2010/main" val="25716136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mph" presetSubtype="0" fill="hold" nodeType="clickEffect">
                                  <p:stCondLst>
                                    <p:cond delay="0"/>
                                  </p:stCondLst>
                                  <p:iterate type="lt">
                                    <p:tmPct val="10000"/>
                                  </p:iterate>
                                  <p:childTnLst>
                                    <p:animClr clrSpc="rgb" dir="cw">
                                      <p:cBhvr override="childStyle">
                                        <p:cTn id="6" dur="500" fill="hold"/>
                                        <p:tgtEl>
                                          <p:spTgt spid="3">
                                            <p:txEl>
                                              <p:pRg st="3" end="3"/>
                                            </p:txEl>
                                          </p:spTgt>
                                        </p:tgtEl>
                                        <p:attrNameLst>
                                          <p:attrName>style.color</p:attrName>
                                        </p:attrNameLst>
                                      </p:cBhvr>
                                      <p:to>
                                        <a:schemeClr val="accent2"/>
                                      </p:to>
                                    </p:animClr>
                                    <p:animClr clrSpc="rgb" dir="cw">
                                      <p:cBhvr>
                                        <p:cTn id="7" dur="500" fill="hold"/>
                                        <p:tgtEl>
                                          <p:spTgt spid="3">
                                            <p:txEl>
                                              <p:pRg st="3" end="3"/>
                                            </p:txEl>
                                          </p:spTgt>
                                        </p:tgtEl>
                                        <p:attrNameLst>
                                          <p:attrName>fillcolor</p:attrName>
                                        </p:attrNameLst>
                                      </p:cBhvr>
                                      <p:to>
                                        <a:schemeClr val="accent2"/>
                                      </p:to>
                                    </p:animClr>
                                    <p:set>
                                      <p:cBhvr>
                                        <p:cTn id="8" dur="500" fill="hold"/>
                                        <p:tgtEl>
                                          <p:spTgt spid="3">
                                            <p:txEl>
                                              <p:pRg st="3" end="3"/>
                                            </p:txEl>
                                          </p:spTgt>
                                        </p:tgtEl>
                                        <p:attrNameLst>
                                          <p:attrName>fill.type</p:attrName>
                                        </p:attrNameLst>
                                      </p:cBhvr>
                                      <p:to>
                                        <p:strVal val="solid"/>
                                      </p:to>
                                    </p:set>
                                    <p:anim to="1.5" calcmode="lin" valueType="num">
                                      <p:cBhvr override="childStyle">
                                        <p:cTn id="9" dur="500" fill="hold"/>
                                        <p:tgtEl>
                                          <p:spTgt spid="3">
                                            <p:txEl>
                                              <p:pRg st="3" end="3"/>
                                            </p:txEl>
                                          </p:spTgt>
                                        </p:tgtEl>
                                        <p:attrNameLst>
                                          <p:attrName>style.fontSize</p:attrName>
                                        </p:attrNameLst>
                                      </p:cBhvr>
                                    </p:anim>
                                  </p:childTnLst>
                                </p:cTn>
                              </p:par>
                              <p:par>
                                <p:cTn id="10" presetID="28" presetClass="emph" presetSubtype="0" fill="hold" nodeType="withEffect">
                                  <p:stCondLst>
                                    <p:cond delay="0"/>
                                  </p:stCondLst>
                                  <p:iterate type="lt">
                                    <p:tmPct val="10000"/>
                                  </p:iterate>
                                  <p:childTnLst>
                                    <p:animClr clrSpc="rgb" dir="cw">
                                      <p:cBhvr override="childStyle">
                                        <p:cTn id="11" dur="500" fill="hold"/>
                                        <p:tgtEl>
                                          <p:spTgt spid="3">
                                            <p:txEl>
                                              <p:pRg st="4" end="4"/>
                                            </p:txEl>
                                          </p:spTgt>
                                        </p:tgtEl>
                                        <p:attrNameLst>
                                          <p:attrName>style.color</p:attrName>
                                        </p:attrNameLst>
                                      </p:cBhvr>
                                      <p:to>
                                        <a:schemeClr val="accent2"/>
                                      </p:to>
                                    </p:animClr>
                                    <p:animClr clrSpc="rgb" dir="cw">
                                      <p:cBhvr>
                                        <p:cTn id="12" dur="500" fill="hold"/>
                                        <p:tgtEl>
                                          <p:spTgt spid="3">
                                            <p:txEl>
                                              <p:pRg st="4" end="4"/>
                                            </p:txEl>
                                          </p:spTgt>
                                        </p:tgtEl>
                                        <p:attrNameLst>
                                          <p:attrName>fillcolor</p:attrName>
                                        </p:attrNameLst>
                                      </p:cBhvr>
                                      <p:to>
                                        <a:schemeClr val="accent2"/>
                                      </p:to>
                                    </p:animClr>
                                    <p:set>
                                      <p:cBhvr>
                                        <p:cTn id="13" dur="500" fill="hold"/>
                                        <p:tgtEl>
                                          <p:spTgt spid="3">
                                            <p:txEl>
                                              <p:pRg st="4" end="4"/>
                                            </p:txEl>
                                          </p:spTgt>
                                        </p:tgtEl>
                                        <p:attrNameLst>
                                          <p:attrName>fill.type</p:attrName>
                                        </p:attrNameLst>
                                      </p:cBhvr>
                                      <p:to>
                                        <p:strVal val="solid"/>
                                      </p:to>
                                    </p:set>
                                    <p:anim to="1.5" calcmode="lin" valueType="num">
                                      <p:cBhvr override="childStyle">
                                        <p:cTn id="14" dur="500" fill="hold"/>
                                        <p:tgtEl>
                                          <p:spTgt spid="3">
                                            <p:txEl>
                                              <p:pRg st="4" end="4"/>
                                            </p:txEl>
                                          </p:spTgt>
                                        </p:tgtEl>
                                        <p:attrNameLst>
                                          <p:attrName>style.fontSize</p:attrName>
                                        </p:attrNameLst>
                                      </p:cBhvr>
                                    </p:anim>
                                  </p:childTnLst>
                                </p:cTn>
                              </p:par>
                              <p:par>
                                <p:cTn id="15" presetID="28" presetClass="emph" presetSubtype="0" fill="hold" nodeType="withEffect">
                                  <p:stCondLst>
                                    <p:cond delay="0"/>
                                  </p:stCondLst>
                                  <p:iterate type="lt">
                                    <p:tmPct val="10000"/>
                                  </p:iterate>
                                  <p:childTnLst>
                                    <p:animClr clrSpc="rgb" dir="cw">
                                      <p:cBhvr override="childStyle">
                                        <p:cTn id="16" dur="500" fill="hold"/>
                                        <p:tgtEl>
                                          <p:spTgt spid="3">
                                            <p:txEl>
                                              <p:pRg st="5" end="5"/>
                                            </p:txEl>
                                          </p:spTgt>
                                        </p:tgtEl>
                                        <p:attrNameLst>
                                          <p:attrName>style.color</p:attrName>
                                        </p:attrNameLst>
                                      </p:cBhvr>
                                      <p:to>
                                        <a:schemeClr val="accent2"/>
                                      </p:to>
                                    </p:animClr>
                                    <p:animClr clrSpc="rgb" dir="cw">
                                      <p:cBhvr>
                                        <p:cTn id="17" dur="500" fill="hold"/>
                                        <p:tgtEl>
                                          <p:spTgt spid="3">
                                            <p:txEl>
                                              <p:pRg st="5" end="5"/>
                                            </p:txEl>
                                          </p:spTgt>
                                        </p:tgtEl>
                                        <p:attrNameLst>
                                          <p:attrName>fillcolor</p:attrName>
                                        </p:attrNameLst>
                                      </p:cBhvr>
                                      <p:to>
                                        <a:schemeClr val="accent2"/>
                                      </p:to>
                                    </p:animClr>
                                    <p:set>
                                      <p:cBhvr>
                                        <p:cTn id="18" dur="500" fill="hold"/>
                                        <p:tgtEl>
                                          <p:spTgt spid="3">
                                            <p:txEl>
                                              <p:pRg st="5" end="5"/>
                                            </p:txEl>
                                          </p:spTgt>
                                        </p:tgtEl>
                                        <p:attrNameLst>
                                          <p:attrName>fill.type</p:attrName>
                                        </p:attrNameLst>
                                      </p:cBhvr>
                                      <p:to>
                                        <p:strVal val="solid"/>
                                      </p:to>
                                    </p:set>
                                    <p:anim to="1.5" calcmode="lin" valueType="num">
                                      <p:cBhvr override="childStyle">
                                        <p:cTn id="19" dur="500" fill="hold"/>
                                        <p:tgtEl>
                                          <p:spTgt spid="3">
                                            <p:txEl>
                                              <p:pRg st="5" end="5"/>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JNC8</a:t>
            </a:r>
            <a:endParaRPr lang="en-US" dirty="0"/>
          </a:p>
        </p:txBody>
      </p:sp>
      <p:sp>
        <p:nvSpPr>
          <p:cNvPr id="3" name="Content Placeholder 2"/>
          <p:cNvSpPr>
            <a:spLocks noGrp="1"/>
          </p:cNvSpPr>
          <p:nvPr>
            <p:ph idx="1"/>
          </p:nvPr>
        </p:nvSpPr>
        <p:spPr/>
        <p:txBody>
          <a:bodyPr>
            <a:normAutofit lnSpcReduction="10000"/>
          </a:bodyPr>
          <a:lstStyle/>
          <a:p>
            <a:pPr lvl="0" fontAlgn="base"/>
            <a:r>
              <a:rPr lang="en-US" dirty="0" smtClean="0"/>
              <a:t>What’s Changed</a:t>
            </a:r>
          </a:p>
          <a:p>
            <a:pPr lvl="1" fontAlgn="base"/>
            <a:r>
              <a:rPr lang="en-US" dirty="0" smtClean="0"/>
              <a:t>JNC 7 said 140/90 across the board; JNC 8 says 150/90 at 60 plus.</a:t>
            </a:r>
          </a:p>
          <a:p>
            <a:pPr lvl="1" fontAlgn="base"/>
            <a:r>
              <a:rPr lang="en-US" dirty="0" smtClean="0"/>
              <a:t>Diabetics/ CKD have same treatment goal in JNC 8 (was 130/80 in JNC 7)</a:t>
            </a:r>
          </a:p>
          <a:p>
            <a:pPr lvl="1" fontAlgn="base"/>
            <a:r>
              <a:rPr lang="en-US" dirty="0" smtClean="0"/>
              <a:t>Thiazides were first line in 7; now you can choose from any of four classes for </a:t>
            </a:r>
            <a:r>
              <a:rPr lang="en-US" dirty="0" err="1" smtClean="0"/>
              <a:t>nonblacks</a:t>
            </a:r>
            <a:r>
              <a:rPr lang="en-US" dirty="0" smtClean="0"/>
              <a:t> (ACE, CCB, thiazide, ARB) and two classes for blacks (thiazide or CCB). </a:t>
            </a:r>
          </a:p>
          <a:p>
            <a:pPr lvl="1" fontAlgn="base"/>
            <a:r>
              <a:rPr lang="en-US" dirty="0" smtClean="0"/>
              <a:t> Not BB as less protection against stroke</a:t>
            </a:r>
          </a:p>
          <a:p>
            <a:pPr fontAlgn="base"/>
            <a:endParaRPr lang="en-US" dirty="0"/>
          </a:p>
        </p:txBody>
      </p:sp>
      <p:sp>
        <p:nvSpPr>
          <p:cNvPr id="4" name="Footer Placeholder 3"/>
          <p:cNvSpPr>
            <a:spLocks noGrp="1"/>
          </p:cNvSpPr>
          <p:nvPr>
            <p:ph type="ftr" sz="quarter" idx="11"/>
          </p:nvPr>
        </p:nvSpPr>
        <p:spPr/>
        <p:txBody>
          <a:bodyPr/>
          <a:lstStyle/>
          <a:p>
            <a:r>
              <a:rPr lang="en-US" dirty="0"/>
              <a:t>December 18, 2013. doi:10.1001/jama.2013.284427</a:t>
            </a:r>
          </a:p>
          <a:p>
            <a:endParaRPr lang="en-US" dirty="0"/>
          </a:p>
        </p:txBody>
      </p:sp>
    </p:spTree>
    <p:extLst>
      <p:ext uri="{BB962C8B-B14F-4D97-AF65-F5344CB8AC3E}">
        <p14:creationId xmlns:p14="http://schemas.microsoft.com/office/powerpoint/2010/main" val="371007410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JNC8</a:t>
            </a:r>
            <a:endParaRPr lang="en-US" dirty="0"/>
          </a:p>
        </p:txBody>
      </p:sp>
      <p:sp>
        <p:nvSpPr>
          <p:cNvPr id="3" name="Content Placeholder 2"/>
          <p:cNvSpPr>
            <a:spLocks noGrp="1"/>
          </p:cNvSpPr>
          <p:nvPr>
            <p:ph idx="1"/>
          </p:nvPr>
        </p:nvSpPr>
        <p:spPr/>
        <p:txBody>
          <a:bodyPr>
            <a:normAutofit fontScale="62500" lnSpcReduction="20000"/>
          </a:bodyPr>
          <a:lstStyle/>
          <a:p>
            <a:pPr fontAlgn="base"/>
            <a:r>
              <a:rPr lang="en-US" b="1" dirty="0"/>
              <a:t>Recommendation </a:t>
            </a:r>
            <a:r>
              <a:rPr lang="en-US" b="1" dirty="0" smtClean="0"/>
              <a:t>1</a:t>
            </a:r>
            <a:r>
              <a:rPr lang="en-US" dirty="0" smtClean="0"/>
              <a:t> </a:t>
            </a:r>
          </a:p>
          <a:p>
            <a:pPr lvl="1" fontAlgn="base"/>
            <a:r>
              <a:rPr lang="en-US" b="1" dirty="0" smtClean="0"/>
              <a:t>In </a:t>
            </a:r>
            <a:r>
              <a:rPr lang="en-US" b="1" dirty="0"/>
              <a:t>the general population aged ≥60 years</a:t>
            </a:r>
            <a:r>
              <a:rPr lang="en-US" dirty="0"/>
              <a:t>, initiate pharmacologic treatment to lower blood pressure (BP) at systolic blood pressure (SBP) ≥150 mm Hg or diastolic blood pressure (DBP) ≥90 mm Hg and treat to a goal SBP &lt;150 mm Hg and goal DBP &lt;90 mm Hg. (Strong Recommendation – Grade A</a:t>
            </a:r>
            <a:r>
              <a:rPr lang="en-US" dirty="0" smtClean="0"/>
              <a:t>)</a:t>
            </a:r>
          </a:p>
          <a:p>
            <a:pPr lvl="1" fontAlgn="base"/>
            <a:endParaRPr lang="en-US" dirty="0"/>
          </a:p>
          <a:p>
            <a:pPr fontAlgn="base"/>
            <a:r>
              <a:rPr lang="en-US" b="1" dirty="0"/>
              <a:t>Corollary Recommendation</a:t>
            </a:r>
            <a:endParaRPr lang="en-US" dirty="0"/>
          </a:p>
          <a:p>
            <a:pPr lvl="1" fontAlgn="base"/>
            <a:r>
              <a:rPr lang="en-US" dirty="0"/>
              <a:t>In the general population aged ≥60 years, if pharmacologic treatment for high BP results in lower achieved SBP (</a:t>
            </a:r>
            <a:r>
              <a:rPr lang="en-US" dirty="0" err="1"/>
              <a:t>eg</a:t>
            </a:r>
            <a:r>
              <a:rPr lang="en-US" dirty="0"/>
              <a:t>, &lt;140 mm Hg) and treatment is well tolerated and without adverse effects on health or quality of life, treatment does not need to be adjusted. (Expert Opinion – Grade E</a:t>
            </a:r>
            <a:r>
              <a:rPr lang="en-US" dirty="0" smtClean="0"/>
              <a:t>)</a:t>
            </a:r>
          </a:p>
          <a:p>
            <a:pPr lvl="1" fontAlgn="base"/>
            <a:endParaRPr lang="en-US" dirty="0"/>
          </a:p>
          <a:p>
            <a:pPr fontAlgn="base"/>
            <a:r>
              <a:rPr lang="en-US" b="1" dirty="0"/>
              <a:t>Recommendation 2</a:t>
            </a:r>
            <a:endParaRPr lang="en-US" dirty="0"/>
          </a:p>
          <a:p>
            <a:pPr lvl="1" fontAlgn="base"/>
            <a:r>
              <a:rPr lang="en-US" b="1" dirty="0"/>
              <a:t>In the general population &lt;60 years</a:t>
            </a:r>
            <a:r>
              <a:rPr lang="en-US" dirty="0"/>
              <a:t>, initiate pharmacologic treatment to lower BP at DBP ≥90 mm Hg and treat to a goal DBP &lt;90 mm Hg. (For ages 30-59 years, Strong Recommendation – Grade A; For ages 18-29 years, Expert Opinion – Grade E</a:t>
            </a:r>
            <a:r>
              <a:rPr lang="en-US" dirty="0" smtClean="0"/>
              <a:t>)</a:t>
            </a:r>
            <a:endParaRPr lang="en-US" dirty="0"/>
          </a:p>
        </p:txBody>
      </p:sp>
    </p:spTree>
    <p:extLst>
      <p:ext uri="{BB962C8B-B14F-4D97-AF65-F5344CB8AC3E}">
        <p14:creationId xmlns:p14="http://schemas.microsoft.com/office/powerpoint/2010/main" val="367795083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JNC8</a:t>
            </a:r>
            <a:endParaRPr lang="en-US" dirty="0"/>
          </a:p>
        </p:txBody>
      </p:sp>
      <p:sp>
        <p:nvSpPr>
          <p:cNvPr id="3" name="Content Placeholder 2"/>
          <p:cNvSpPr>
            <a:spLocks noGrp="1"/>
          </p:cNvSpPr>
          <p:nvPr>
            <p:ph idx="1"/>
          </p:nvPr>
        </p:nvSpPr>
        <p:spPr/>
        <p:txBody>
          <a:bodyPr>
            <a:normAutofit fontScale="70000" lnSpcReduction="20000"/>
          </a:bodyPr>
          <a:lstStyle/>
          <a:p>
            <a:pPr fontAlgn="base"/>
            <a:r>
              <a:rPr lang="en-US" b="1" dirty="0"/>
              <a:t>Recommendation </a:t>
            </a:r>
            <a:r>
              <a:rPr lang="en-US" b="1" dirty="0" smtClean="0"/>
              <a:t>3</a:t>
            </a:r>
            <a:r>
              <a:rPr lang="en-US" dirty="0" smtClean="0"/>
              <a:t> </a:t>
            </a:r>
          </a:p>
          <a:p>
            <a:pPr lvl="1" fontAlgn="base"/>
            <a:r>
              <a:rPr lang="en-US" dirty="0" smtClean="0"/>
              <a:t>In </a:t>
            </a:r>
            <a:r>
              <a:rPr lang="en-US" dirty="0"/>
              <a:t>the general population &lt;60 years, initiate pharmacologic treatment to lower BP at SBP ≥140 mm Hg and </a:t>
            </a:r>
            <a:r>
              <a:rPr lang="en-US" dirty="0" smtClean="0"/>
              <a:t>treat </a:t>
            </a:r>
            <a:r>
              <a:rPr lang="en-US" dirty="0"/>
              <a:t>to a goal SBP &lt;140 mm Hg. (Expert Opinion – Grade E</a:t>
            </a:r>
            <a:r>
              <a:rPr lang="en-US" dirty="0" smtClean="0"/>
              <a:t>)</a:t>
            </a:r>
          </a:p>
          <a:p>
            <a:pPr lvl="1" fontAlgn="base"/>
            <a:endParaRPr lang="en-US" dirty="0"/>
          </a:p>
          <a:p>
            <a:pPr fontAlgn="base"/>
            <a:r>
              <a:rPr lang="en-US" b="1" dirty="0"/>
              <a:t>Recommendation 4</a:t>
            </a:r>
            <a:endParaRPr lang="en-US" dirty="0"/>
          </a:p>
          <a:p>
            <a:pPr lvl="1" fontAlgn="base"/>
            <a:r>
              <a:rPr lang="en-US" b="1" dirty="0"/>
              <a:t>In the population aged ≥18 years with chronic kidney disease</a:t>
            </a:r>
            <a:r>
              <a:rPr lang="en-US" dirty="0"/>
              <a:t> (CKD), initiate pharmacologic treatment to lower BP at SBP ≥140 mm Hg or DBP ≥90 mm Hg and treat to goal SBP &lt;140 mm Hg and goal DBP &lt;90 mm Hg. (Expert Opinion – Grade E</a:t>
            </a:r>
            <a:r>
              <a:rPr lang="en-US" dirty="0" smtClean="0"/>
              <a:t>)</a:t>
            </a:r>
          </a:p>
          <a:p>
            <a:pPr lvl="1" fontAlgn="base"/>
            <a:endParaRPr lang="en-US" dirty="0"/>
          </a:p>
          <a:p>
            <a:pPr fontAlgn="base"/>
            <a:r>
              <a:rPr lang="en-US" b="1" dirty="0"/>
              <a:t>Recommendation 5</a:t>
            </a:r>
            <a:endParaRPr lang="en-US" dirty="0"/>
          </a:p>
          <a:p>
            <a:pPr lvl="1" fontAlgn="base"/>
            <a:r>
              <a:rPr lang="en-US" b="1" dirty="0"/>
              <a:t>In the population aged ≥18 years with diabetes, initiate pharmacologic treatment to lower BP at SBP ≥140 mm Hg or DBP ≥90 mm Hg </a:t>
            </a:r>
            <a:r>
              <a:rPr lang="en-US" dirty="0"/>
              <a:t>and treat to a goal SBP &lt;140 mm Hg and goal DBP &lt;90 mm Hg. (Expert Opinion – Grade E)</a:t>
            </a:r>
          </a:p>
          <a:p>
            <a:pPr fontAlgn="base"/>
            <a:endParaRPr lang="en-US" dirty="0"/>
          </a:p>
        </p:txBody>
      </p:sp>
    </p:spTree>
    <p:extLst>
      <p:ext uri="{BB962C8B-B14F-4D97-AF65-F5344CB8AC3E}">
        <p14:creationId xmlns:p14="http://schemas.microsoft.com/office/powerpoint/2010/main" val="148645300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JNC8</a:t>
            </a:r>
            <a:endParaRPr lang="en-US" dirty="0"/>
          </a:p>
        </p:txBody>
      </p:sp>
      <p:sp>
        <p:nvSpPr>
          <p:cNvPr id="3" name="Content Placeholder 2"/>
          <p:cNvSpPr>
            <a:spLocks noGrp="1"/>
          </p:cNvSpPr>
          <p:nvPr>
            <p:ph idx="1"/>
          </p:nvPr>
        </p:nvSpPr>
        <p:spPr/>
        <p:txBody>
          <a:bodyPr>
            <a:normAutofit fontScale="62500" lnSpcReduction="20000"/>
          </a:bodyPr>
          <a:lstStyle/>
          <a:p>
            <a:pPr fontAlgn="base"/>
            <a:r>
              <a:rPr lang="en-US" b="1" dirty="0"/>
              <a:t>Recommendation 6</a:t>
            </a:r>
            <a:endParaRPr lang="en-US" dirty="0"/>
          </a:p>
          <a:p>
            <a:pPr lvl="1" fontAlgn="base"/>
            <a:r>
              <a:rPr lang="en-US" b="1" dirty="0"/>
              <a:t>In the general nonblack population, including those with diabetes</a:t>
            </a:r>
            <a:r>
              <a:rPr lang="en-US" dirty="0"/>
              <a:t>, initial antihypertensive treatment should include a thiazide-type diuretic, calcium channel blocker (CCB), angiotensin-converting enzyme inhibitor (ACEI), or angiotensin receptor blocker (ARB). (Moderate Recommendation – Grade B</a:t>
            </a:r>
            <a:r>
              <a:rPr lang="en-US" dirty="0" smtClean="0"/>
              <a:t>)</a:t>
            </a:r>
          </a:p>
          <a:p>
            <a:pPr lvl="1" fontAlgn="base"/>
            <a:endParaRPr lang="en-US" dirty="0"/>
          </a:p>
          <a:p>
            <a:pPr fontAlgn="base"/>
            <a:r>
              <a:rPr lang="en-US" b="1" dirty="0"/>
              <a:t>Recommendation 7</a:t>
            </a:r>
            <a:endParaRPr lang="en-US" dirty="0"/>
          </a:p>
          <a:p>
            <a:pPr lvl="1" fontAlgn="base"/>
            <a:r>
              <a:rPr lang="en-US" b="1" dirty="0"/>
              <a:t>In the general black population, including those with diabetes</a:t>
            </a:r>
            <a:r>
              <a:rPr lang="en-US" dirty="0"/>
              <a:t>, initial antihypertensive treatment should include a thiazide-type diuretic or CCB. (For general black population: Moderate Recommendation – Grade B; for black patients with diabetes: Weak Recommendation – Grade C</a:t>
            </a:r>
            <a:r>
              <a:rPr lang="en-US" dirty="0" smtClean="0"/>
              <a:t>)</a:t>
            </a:r>
          </a:p>
          <a:p>
            <a:pPr lvl="1" fontAlgn="base"/>
            <a:endParaRPr lang="en-US" dirty="0"/>
          </a:p>
          <a:p>
            <a:pPr fontAlgn="base"/>
            <a:r>
              <a:rPr lang="en-US" b="1" dirty="0"/>
              <a:t>Recommendation 8</a:t>
            </a:r>
            <a:endParaRPr lang="en-US" dirty="0"/>
          </a:p>
          <a:p>
            <a:pPr lvl="1" fontAlgn="base"/>
            <a:r>
              <a:rPr lang="en-US" b="1" dirty="0"/>
              <a:t>In the population aged ≥18 years with CKD</a:t>
            </a:r>
            <a:r>
              <a:rPr lang="en-US" dirty="0"/>
              <a:t>, initial (or add-on) antihypertensive treatment should include an ACEI or ARB to improve kidney outcomes. This applies to all CKD patients with hypertension regardless of race or diabetes status. (Moderate Recommendation – Grade B)</a:t>
            </a:r>
          </a:p>
          <a:p>
            <a:pPr fontAlgn="base"/>
            <a:endParaRPr lang="en-US" dirty="0"/>
          </a:p>
        </p:txBody>
      </p:sp>
    </p:spTree>
    <p:extLst>
      <p:ext uri="{BB962C8B-B14F-4D97-AF65-F5344CB8AC3E}">
        <p14:creationId xmlns:p14="http://schemas.microsoft.com/office/powerpoint/2010/main" val="376853056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JNC8</a:t>
            </a:r>
            <a:endParaRPr lang="en-US" dirty="0"/>
          </a:p>
        </p:txBody>
      </p:sp>
      <p:sp>
        <p:nvSpPr>
          <p:cNvPr id="3" name="Content Placeholder 2"/>
          <p:cNvSpPr>
            <a:spLocks noGrp="1"/>
          </p:cNvSpPr>
          <p:nvPr>
            <p:ph idx="1"/>
          </p:nvPr>
        </p:nvSpPr>
        <p:spPr/>
        <p:txBody>
          <a:bodyPr>
            <a:normAutofit fontScale="70000" lnSpcReduction="20000"/>
          </a:bodyPr>
          <a:lstStyle/>
          <a:p>
            <a:pPr fontAlgn="base"/>
            <a:r>
              <a:rPr lang="en-US" b="1" dirty="0"/>
              <a:t>Recommendation 9</a:t>
            </a:r>
            <a:endParaRPr lang="en-US" dirty="0"/>
          </a:p>
          <a:p>
            <a:pPr lvl="1" fontAlgn="base"/>
            <a:r>
              <a:rPr lang="en-US" dirty="0"/>
              <a:t>The main objective of hypertension treatment is to attain and maintain goal BP. If goal BP is not reached within a month of treatment, increase the dose of the initial drug or add a second drug from one of the classes in recommendation 6 (thiazide-type diuretic, CCB, ACEI, or ARB). The clinician should continue to assess BP and adjust the treatment regimen until goal BP is reached. If goal BP cannot be reached with 2 drugs, add and titrate a third drug from the list provided. Do not use an ACEI and an ARB together in the same patient. If goal BP cannot be reached using only the drugs in recommendation 6 because of a contraindication or the need to use more than 3 drugs to reach goal BP, antihypertensive drugs from other classes can be used. Referral to a hypertension specialist may be indicated for patients in whom goal BP cannot be attained using the above strategy or for the management of complicated patients for whom additional clinical consultation is needed. (Expert Opinion – Grade E)</a:t>
            </a:r>
          </a:p>
          <a:p>
            <a:pPr fontAlgn="base"/>
            <a:endParaRPr lang="en-US" dirty="0"/>
          </a:p>
        </p:txBody>
      </p:sp>
    </p:spTree>
    <p:extLst>
      <p:ext uri="{BB962C8B-B14F-4D97-AF65-F5344CB8AC3E}">
        <p14:creationId xmlns:p14="http://schemas.microsoft.com/office/powerpoint/2010/main" val="64210181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09600" y="0"/>
            <a:ext cx="8534400" cy="12355698"/>
          </a:xfrm>
          <a:prstGeom prst="rect">
            <a:avLst/>
          </a:prstGeom>
        </p:spPr>
      </p:pic>
    </p:spTree>
    <p:extLst>
      <p:ext uri="{BB962C8B-B14F-4D97-AF65-F5344CB8AC3E}">
        <p14:creationId xmlns:p14="http://schemas.microsoft.com/office/powerpoint/2010/main" val="341957777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2"/>
          <a:stretch>
            <a:fillRect/>
          </a:stretch>
        </p:blipFill>
        <p:spPr>
          <a:xfrm>
            <a:off x="677333" y="-4502437"/>
            <a:ext cx="7806267" cy="11301542"/>
          </a:xfrm>
          <a:prstGeom prst="rect">
            <a:avLst/>
          </a:prstGeom>
        </p:spPr>
      </p:pic>
    </p:spTree>
    <p:extLst>
      <p:ext uri="{BB962C8B-B14F-4D97-AF65-F5344CB8AC3E}">
        <p14:creationId xmlns:p14="http://schemas.microsoft.com/office/powerpoint/2010/main" val="119137077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4420" b="4420"/>
          <a:stretch>
            <a:fillRect/>
          </a:stretch>
        </p:blipFill>
        <p:spPr>
          <a:xfrm>
            <a:off x="0" y="0"/>
            <a:ext cx="12069694" cy="6637867"/>
          </a:xfrm>
        </p:spPr>
      </p:pic>
    </p:spTree>
    <p:extLst>
      <p:ext uri="{BB962C8B-B14F-4D97-AF65-F5344CB8AC3E}">
        <p14:creationId xmlns:p14="http://schemas.microsoft.com/office/powerpoint/2010/main" val="287443510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Mental Health</a:t>
            </a:r>
          </a:p>
          <a:p>
            <a:pPr lvl="1"/>
            <a:r>
              <a:rPr lang="en-US" dirty="0" err="1" smtClean="0"/>
              <a:t>Varenicline</a:t>
            </a:r>
            <a:r>
              <a:rPr lang="en-US" dirty="0" smtClean="0"/>
              <a:t> safe and effective in mentally ill</a:t>
            </a:r>
          </a:p>
          <a:p>
            <a:pPr lvl="1"/>
            <a:r>
              <a:rPr lang="en-US" dirty="0" smtClean="0"/>
              <a:t>Acupuncture and folic acid effective for depression</a:t>
            </a:r>
          </a:p>
          <a:p>
            <a:r>
              <a:rPr lang="en-US" dirty="0" smtClean="0"/>
              <a:t>General Medicine</a:t>
            </a:r>
          </a:p>
          <a:p>
            <a:pPr lvl="1"/>
            <a:r>
              <a:rPr lang="en-US" dirty="0" smtClean="0"/>
              <a:t>JNC8 has arrived</a:t>
            </a:r>
          </a:p>
          <a:p>
            <a:pPr lvl="1"/>
            <a:r>
              <a:rPr lang="en-US" dirty="0" smtClean="0"/>
              <a:t>New lipid guidelines controversy</a:t>
            </a:r>
          </a:p>
          <a:p>
            <a:r>
              <a:rPr lang="en-US" dirty="0" smtClean="0"/>
              <a:t>Women’s health</a:t>
            </a:r>
          </a:p>
          <a:p>
            <a:pPr lvl="1"/>
            <a:r>
              <a:rPr lang="en-US" dirty="0" smtClean="0"/>
              <a:t>New early pregnancy loss guidelines</a:t>
            </a:r>
          </a:p>
          <a:p>
            <a:pPr lvl="1"/>
            <a:r>
              <a:rPr lang="en-US" dirty="0" smtClean="0"/>
              <a:t>Poor vaccination rates for HPV</a:t>
            </a:r>
          </a:p>
          <a:p>
            <a:r>
              <a:rPr lang="en-US" dirty="0" smtClean="0"/>
              <a:t>Pediatrics</a:t>
            </a:r>
          </a:p>
          <a:p>
            <a:pPr lvl="1"/>
            <a:r>
              <a:rPr lang="en-US" dirty="0" smtClean="0"/>
              <a:t>New guidelines on sinusitis</a:t>
            </a:r>
          </a:p>
          <a:p>
            <a:pPr lvl="1"/>
            <a:r>
              <a:rPr lang="en-US" dirty="0" smtClean="0"/>
              <a:t>New guidelines on starting foods in infants</a:t>
            </a:r>
          </a:p>
        </p:txBody>
      </p:sp>
    </p:spTree>
    <p:extLst>
      <p:ext uri="{BB962C8B-B14F-4D97-AF65-F5344CB8AC3E}">
        <p14:creationId xmlns:p14="http://schemas.microsoft.com/office/powerpoint/2010/main" val="118357236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Lipid Guideline</a:t>
            </a:r>
            <a:endParaRPr lang="en-US" dirty="0"/>
          </a:p>
        </p:txBody>
      </p:sp>
      <p:sp>
        <p:nvSpPr>
          <p:cNvPr id="3" name="Content Placeholder 2"/>
          <p:cNvSpPr>
            <a:spLocks noGrp="1"/>
          </p:cNvSpPr>
          <p:nvPr>
            <p:ph idx="1"/>
          </p:nvPr>
        </p:nvSpPr>
        <p:spPr>
          <a:xfrm>
            <a:off x="217217" y="1600200"/>
            <a:ext cx="8722097" cy="5084418"/>
          </a:xfrm>
        </p:spPr>
        <p:txBody>
          <a:bodyPr numCol="1">
            <a:normAutofit/>
          </a:bodyPr>
          <a:lstStyle/>
          <a:p>
            <a:r>
              <a:rPr lang="en-US" dirty="0" smtClean="0"/>
              <a:t>New </a:t>
            </a:r>
            <a:r>
              <a:rPr lang="en-US" b="1" dirty="0" smtClean="0"/>
              <a:t>Pooled Cohort Equations </a:t>
            </a:r>
            <a:r>
              <a:rPr lang="en-US" dirty="0" smtClean="0"/>
              <a:t>for atherosclerotic cardiovascular disease (ASCVD) risk assessment</a:t>
            </a:r>
          </a:p>
          <a:p>
            <a:pPr lvl="1"/>
            <a:r>
              <a:rPr lang="en-US" dirty="0" smtClean="0"/>
              <a:t>Stroke now included in ASCVD risk assessment, in addition to myocardial infarction (MI)</a:t>
            </a:r>
          </a:p>
          <a:p>
            <a:pPr lvl="1"/>
            <a:r>
              <a:rPr lang="en-US" dirty="0" smtClean="0"/>
              <a:t>Separate equations for nonwhite populations</a:t>
            </a:r>
          </a:p>
          <a:p>
            <a:pPr marL="571500" indent="-514350"/>
            <a:r>
              <a:rPr lang="en-US" b="1" dirty="0" smtClean="0"/>
              <a:t>No</a:t>
            </a:r>
            <a:r>
              <a:rPr lang="en-US" dirty="0" smtClean="0"/>
              <a:t> </a:t>
            </a:r>
            <a:r>
              <a:rPr lang="en-US" dirty="0" smtClean="0"/>
              <a:t>LDL-C or non-HDL-C treatment </a:t>
            </a:r>
            <a:r>
              <a:rPr lang="en-US" dirty="0" smtClean="0"/>
              <a:t>targets</a:t>
            </a:r>
          </a:p>
          <a:p>
            <a:pPr marL="571500" indent="-514350"/>
            <a:r>
              <a:rPr lang="en-US" dirty="0" smtClean="0"/>
              <a:t>Four groups for statin therapy (see below)</a:t>
            </a:r>
          </a:p>
          <a:p>
            <a:pPr marL="3200400" lvl="6" indent="-514350"/>
            <a:r>
              <a:rPr lang="en-US" dirty="0" smtClean="0"/>
              <a:t>Cred johns </a:t>
            </a:r>
            <a:r>
              <a:rPr lang="en-US" dirty="0" err="1" smtClean="0"/>
              <a:t>hopkins</a:t>
            </a:r>
            <a:r>
              <a:rPr lang="en-US" dirty="0" smtClean="0"/>
              <a:t> this slide</a:t>
            </a:r>
            <a:endParaRPr lang="en-US" dirty="0" smtClean="0"/>
          </a:p>
        </p:txBody>
      </p:sp>
    </p:spTree>
    <p:extLst>
      <p:ext uri="{BB962C8B-B14F-4D97-AF65-F5344CB8AC3E}">
        <p14:creationId xmlns:p14="http://schemas.microsoft.com/office/powerpoint/2010/main" val="16616197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Lipid Guideline</a:t>
            </a:r>
            <a:endParaRPr lang="en-US" dirty="0"/>
          </a:p>
        </p:txBody>
      </p:sp>
      <p:sp>
        <p:nvSpPr>
          <p:cNvPr id="5" name="Content Placeholder 4"/>
          <p:cNvSpPr>
            <a:spLocks noGrp="1"/>
          </p:cNvSpPr>
          <p:nvPr>
            <p:ph idx="1"/>
          </p:nvPr>
        </p:nvSpPr>
        <p:spPr/>
        <p:txBody>
          <a:bodyPr>
            <a:normAutofit fontScale="85000" lnSpcReduction="20000"/>
          </a:bodyPr>
          <a:lstStyle/>
          <a:p>
            <a:pPr lvl="1" fontAlgn="base"/>
            <a:r>
              <a:rPr lang="en-US" dirty="0" smtClean="0"/>
              <a:t>Patients with clinical atherosclerotic cardiovascular disease (ASCVD) should receive high-intensity (age, &lt;75) or moderate-intensity (age, ≥75) statin therapy.</a:t>
            </a:r>
            <a:endParaRPr lang="en-US" sz="4000" dirty="0" smtClean="0"/>
          </a:p>
          <a:p>
            <a:pPr lvl="1" fontAlgn="base"/>
            <a:r>
              <a:rPr lang="en-US" dirty="0" smtClean="0"/>
              <a:t>Patients </a:t>
            </a:r>
            <a:r>
              <a:rPr lang="en-US" dirty="0"/>
              <a:t>with LDL cholesterol levels ≥190 mg/</a:t>
            </a:r>
            <a:r>
              <a:rPr lang="en-US" dirty="0" err="1"/>
              <a:t>dL</a:t>
            </a:r>
            <a:r>
              <a:rPr lang="en-US" dirty="0"/>
              <a:t> should receive high-intensity statin therapy.</a:t>
            </a:r>
            <a:endParaRPr lang="en-US" sz="4000" dirty="0"/>
          </a:p>
          <a:p>
            <a:pPr lvl="1" fontAlgn="base"/>
            <a:r>
              <a:rPr lang="en-US" dirty="0" smtClean="0"/>
              <a:t>Diabetic </a:t>
            </a:r>
            <a:r>
              <a:rPr lang="en-US" dirty="0"/>
              <a:t>patients aged 40–75 with LDL cholesterol levels of 70–189 mg/</a:t>
            </a:r>
            <a:r>
              <a:rPr lang="en-US" dirty="0" err="1"/>
              <a:t>dL</a:t>
            </a:r>
            <a:r>
              <a:rPr lang="en-US" dirty="0"/>
              <a:t> and without clinical ASCVD should receive at least moderate-intensity statin therapy (and possibly high-intensity statin therapy when estimated 10-year ASCVD risk is ≥7.5%).</a:t>
            </a:r>
            <a:endParaRPr lang="en-US" sz="4000" dirty="0"/>
          </a:p>
          <a:p>
            <a:pPr lvl="1" fontAlgn="base"/>
            <a:r>
              <a:rPr lang="en-US" dirty="0" smtClean="0"/>
              <a:t>Patients </a:t>
            </a:r>
            <a:r>
              <a:rPr lang="en-US" dirty="0"/>
              <a:t>without clinical ASCVD or diabetes but with LDL cholesterol levels of 70–189 mg/</a:t>
            </a:r>
            <a:r>
              <a:rPr lang="en-US" dirty="0" err="1"/>
              <a:t>dL</a:t>
            </a:r>
            <a:r>
              <a:rPr lang="en-US" dirty="0"/>
              <a:t> and estimated 10-year ASCVD risk ≥7.5% should receive moderate- or high-intensity statin therapy.</a:t>
            </a:r>
            <a:endParaRPr lang="en-US" sz="4000" dirty="0"/>
          </a:p>
          <a:p>
            <a:pPr lvl="2"/>
            <a:endParaRPr lang="en-US" dirty="0"/>
          </a:p>
        </p:txBody>
      </p:sp>
      <p:sp>
        <p:nvSpPr>
          <p:cNvPr id="8" name="Footer Placeholder 7"/>
          <p:cNvSpPr>
            <a:spLocks noGrp="1"/>
          </p:cNvSpPr>
          <p:nvPr>
            <p:ph type="ftr" sz="quarter" idx="11"/>
          </p:nvPr>
        </p:nvSpPr>
        <p:spPr/>
        <p:txBody>
          <a:bodyPr/>
          <a:lstStyle/>
          <a:p>
            <a:r>
              <a:rPr lang="en-US" dirty="0" smtClean="0"/>
              <a:t>Stone NJ et al. J Am </a:t>
            </a:r>
            <a:r>
              <a:rPr lang="en-US" dirty="0" err="1" smtClean="0"/>
              <a:t>Coll</a:t>
            </a:r>
            <a:r>
              <a:rPr lang="en-US" dirty="0" smtClean="0"/>
              <a:t> </a:t>
            </a:r>
            <a:r>
              <a:rPr lang="en-US" dirty="0" err="1" smtClean="0"/>
              <a:t>Cardiol</a:t>
            </a:r>
            <a:r>
              <a:rPr lang="en-US" dirty="0" smtClean="0"/>
              <a:t> 2013 Nov 12.</a:t>
            </a:r>
            <a:endParaRPr lang="en-US" dirty="0"/>
          </a:p>
        </p:txBody>
      </p:sp>
    </p:spTree>
    <p:extLst>
      <p:ext uri="{BB962C8B-B14F-4D97-AF65-F5344CB8AC3E}">
        <p14:creationId xmlns:p14="http://schemas.microsoft.com/office/powerpoint/2010/main" val="1042886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Pooled Cohort Equations for Risk Assessment</a:t>
            </a:r>
            <a:endParaRPr lang="en-US" dirty="0"/>
          </a:p>
        </p:txBody>
      </p:sp>
      <p:sp>
        <p:nvSpPr>
          <p:cNvPr id="3" name="Content Placeholder 2"/>
          <p:cNvSpPr>
            <a:spLocks noGrp="1"/>
          </p:cNvSpPr>
          <p:nvPr>
            <p:ph idx="1"/>
          </p:nvPr>
        </p:nvSpPr>
        <p:spPr/>
        <p:txBody>
          <a:bodyPr>
            <a:normAutofit/>
          </a:bodyPr>
          <a:lstStyle/>
          <a:p>
            <a:r>
              <a:rPr lang="en-US" dirty="0" smtClean="0"/>
              <a:t>Equations predict 10-year risk of stroke</a:t>
            </a:r>
            <a:r>
              <a:rPr lang="en-US" dirty="0"/>
              <a:t> </a:t>
            </a:r>
            <a:r>
              <a:rPr lang="en-US" dirty="0" smtClean="0"/>
              <a:t>&amp; myocardial infarction</a:t>
            </a:r>
            <a:r>
              <a:rPr lang="en-US" dirty="0"/>
              <a:t> </a:t>
            </a:r>
            <a:endParaRPr lang="en-US" dirty="0" smtClean="0"/>
          </a:p>
          <a:p>
            <a:pPr lvl="1"/>
            <a:r>
              <a:rPr lang="en-US" dirty="0" smtClean="0"/>
              <a:t>Former guidelines focused only on heart attacks</a:t>
            </a:r>
          </a:p>
          <a:p>
            <a:pPr lvl="1"/>
            <a:r>
              <a:rPr lang="en-US" dirty="0" smtClean="0"/>
              <a:t>Highlights the large burden of disability from nonfatal events</a:t>
            </a:r>
          </a:p>
          <a:p>
            <a:r>
              <a:rPr lang="en-US" dirty="0" smtClean="0"/>
              <a:t>Separate equations for nonwhite populations</a:t>
            </a:r>
          </a:p>
          <a:p>
            <a:pPr lvl="1"/>
            <a:r>
              <a:rPr lang="en-US" dirty="0" smtClean="0"/>
              <a:t>Importance of race/ethnicity in risk of </a:t>
            </a:r>
            <a:r>
              <a:rPr lang="en-US" dirty="0" smtClean="0"/>
              <a:t>ASCVD</a:t>
            </a:r>
          </a:p>
          <a:p>
            <a:pPr lvl="5"/>
            <a:r>
              <a:rPr lang="en-US" dirty="0" smtClean="0"/>
              <a:t>Cred Johns Hopkins this slide</a:t>
            </a:r>
            <a:endParaRPr lang="en-US" dirty="0" smtClean="0"/>
          </a:p>
        </p:txBody>
      </p:sp>
    </p:spTree>
    <p:extLst>
      <p:ext uri="{BB962C8B-B14F-4D97-AF65-F5344CB8AC3E}">
        <p14:creationId xmlns:p14="http://schemas.microsoft.com/office/powerpoint/2010/main" val="378238528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9" name="Content Placeholder 8"/>
          <p:cNvSpPr>
            <a:spLocks noGrp="1"/>
          </p:cNvSpPr>
          <p:nvPr>
            <p:ph idx="1"/>
          </p:nvPr>
        </p:nvSpPr>
        <p:spPr/>
        <p:txBody>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2362051819"/>
              </p:ext>
            </p:extLst>
          </p:nvPr>
        </p:nvGraphicFramePr>
        <p:xfrm>
          <a:off x="35649" y="1417638"/>
          <a:ext cx="9108351" cy="4684183"/>
        </p:xfrm>
        <a:graphic>
          <a:graphicData uri="http://schemas.openxmlformats.org/presentationml/2006/ole">
            <mc:AlternateContent xmlns:mc="http://schemas.openxmlformats.org/markup-compatibility/2006">
              <mc:Choice xmlns:v="urn:schemas-microsoft-com:vml" Requires="v">
                <p:oleObj spid="_x0000_s1026" name="Document" r:id="rId3" imgW="6096000" imgH="2171700" progId="Word.Document.12">
                  <p:embed/>
                </p:oleObj>
              </mc:Choice>
              <mc:Fallback>
                <p:oleObj name="Document" r:id="rId3" imgW="6096000" imgH="2171700" progId="Word.Document.12">
                  <p:embed/>
                  <p:pic>
                    <p:nvPicPr>
                      <p:cNvPr id="0" name=""/>
                      <p:cNvPicPr/>
                      <p:nvPr/>
                    </p:nvPicPr>
                    <p:blipFill>
                      <a:blip r:embed="rId4"/>
                      <a:stretch>
                        <a:fillRect/>
                      </a:stretch>
                    </p:blipFill>
                    <p:spPr>
                      <a:xfrm>
                        <a:off x="35649" y="1417638"/>
                        <a:ext cx="9108351" cy="4684183"/>
                      </a:xfrm>
                      <a:prstGeom prst="rect">
                        <a:avLst/>
                      </a:prstGeom>
                    </p:spPr>
                  </p:pic>
                </p:oleObj>
              </mc:Fallback>
            </mc:AlternateContent>
          </a:graphicData>
        </a:graphic>
      </p:graphicFrame>
    </p:spTree>
    <p:extLst>
      <p:ext uri="{BB962C8B-B14F-4D97-AF65-F5344CB8AC3E}">
        <p14:creationId xmlns:p14="http://schemas.microsoft.com/office/powerpoint/2010/main" val="81870151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Mental Health</a:t>
            </a:r>
          </a:p>
          <a:p>
            <a:pPr lvl="1"/>
            <a:r>
              <a:rPr lang="en-US" dirty="0" err="1" smtClean="0"/>
              <a:t>Varenicline</a:t>
            </a:r>
            <a:r>
              <a:rPr lang="en-US" dirty="0" smtClean="0"/>
              <a:t> safe and effective in mentally ill</a:t>
            </a:r>
          </a:p>
          <a:p>
            <a:pPr lvl="1"/>
            <a:r>
              <a:rPr lang="en-US" dirty="0" smtClean="0"/>
              <a:t>Acupuncture and folic acid effective for depression</a:t>
            </a:r>
          </a:p>
          <a:p>
            <a:r>
              <a:rPr lang="en-US" dirty="0" smtClean="0"/>
              <a:t>General Medicine</a:t>
            </a:r>
          </a:p>
          <a:p>
            <a:pPr lvl="1"/>
            <a:r>
              <a:rPr lang="en-US" dirty="0" smtClean="0"/>
              <a:t>JNC8 has arrived</a:t>
            </a:r>
          </a:p>
          <a:p>
            <a:pPr lvl="1"/>
            <a:r>
              <a:rPr lang="en-US" dirty="0" smtClean="0"/>
              <a:t>New lipid guidelines controversy</a:t>
            </a:r>
          </a:p>
          <a:p>
            <a:r>
              <a:rPr lang="en-US" dirty="0" smtClean="0"/>
              <a:t>Women’s health</a:t>
            </a:r>
          </a:p>
          <a:p>
            <a:pPr lvl="1"/>
            <a:r>
              <a:rPr lang="en-US" dirty="0" smtClean="0"/>
              <a:t>New early pregnancy loss guidelines</a:t>
            </a:r>
          </a:p>
          <a:p>
            <a:pPr lvl="1"/>
            <a:r>
              <a:rPr lang="en-US" dirty="0" smtClean="0"/>
              <a:t>Poor vaccination rates for HPV</a:t>
            </a:r>
          </a:p>
          <a:p>
            <a:r>
              <a:rPr lang="en-US" dirty="0" smtClean="0"/>
              <a:t>Pediatrics</a:t>
            </a:r>
          </a:p>
          <a:p>
            <a:pPr lvl="1"/>
            <a:r>
              <a:rPr lang="en-US" dirty="0" smtClean="0"/>
              <a:t>New guidelines on sinusitis</a:t>
            </a:r>
          </a:p>
          <a:p>
            <a:pPr lvl="1"/>
            <a:r>
              <a:rPr lang="en-US" dirty="0" smtClean="0"/>
              <a:t>New guidelines on starting foods in infants</a:t>
            </a:r>
          </a:p>
        </p:txBody>
      </p:sp>
    </p:spTree>
    <p:extLst>
      <p:ext uri="{BB962C8B-B14F-4D97-AF65-F5344CB8AC3E}">
        <p14:creationId xmlns:p14="http://schemas.microsoft.com/office/powerpoint/2010/main" val="11890701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mph" presetSubtype="0" fill="hold" nodeType="clickEffect">
                                  <p:stCondLst>
                                    <p:cond delay="0"/>
                                  </p:stCondLst>
                                  <p:iterate type="lt">
                                    <p:tmPct val="10000"/>
                                  </p:iterate>
                                  <p:childTnLst>
                                    <p:animClr clrSpc="rgb" dir="cw">
                                      <p:cBhvr override="childStyle">
                                        <p:cTn id="6" dur="500" fill="hold"/>
                                        <p:tgtEl>
                                          <p:spTgt spid="3">
                                            <p:txEl>
                                              <p:pRg st="6" end="6"/>
                                            </p:txEl>
                                          </p:spTgt>
                                        </p:tgtEl>
                                        <p:attrNameLst>
                                          <p:attrName>style.color</p:attrName>
                                        </p:attrNameLst>
                                      </p:cBhvr>
                                      <p:to>
                                        <a:schemeClr val="accent2"/>
                                      </p:to>
                                    </p:animClr>
                                    <p:animClr clrSpc="rgb" dir="cw">
                                      <p:cBhvr>
                                        <p:cTn id="7" dur="500" fill="hold"/>
                                        <p:tgtEl>
                                          <p:spTgt spid="3">
                                            <p:txEl>
                                              <p:pRg st="6" end="6"/>
                                            </p:txEl>
                                          </p:spTgt>
                                        </p:tgtEl>
                                        <p:attrNameLst>
                                          <p:attrName>fillcolor</p:attrName>
                                        </p:attrNameLst>
                                      </p:cBhvr>
                                      <p:to>
                                        <a:schemeClr val="accent2"/>
                                      </p:to>
                                    </p:animClr>
                                    <p:set>
                                      <p:cBhvr>
                                        <p:cTn id="8" dur="500" fill="hold"/>
                                        <p:tgtEl>
                                          <p:spTgt spid="3">
                                            <p:txEl>
                                              <p:pRg st="6" end="6"/>
                                            </p:txEl>
                                          </p:spTgt>
                                        </p:tgtEl>
                                        <p:attrNameLst>
                                          <p:attrName>fill.type</p:attrName>
                                        </p:attrNameLst>
                                      </p:cBhvr>
                                      <p:to>
                                        <p:strVal val="solid"/>
                                      </p:to>
                                    </p:set>
                                    <p:anim to="1.5" calcmode="lin" valueType="num">
                                      <p:cBhvr override="childStyle">
                                        <p:cTn id="9" dur="500" fill="hold"/>
                                        <p:tgtEl>
                                          <p:spTgt spid="3">
                                            <p:txEl>
                                              <p:pRg st="6" end="6"/>
                                            </p:txEl>
                                          </p:spTgt>
                                        </p:tgtEl>
                                        <p:attrNameLst>
                                          <p:attrName>style.fontSize</p:attrName>
                                        </p:attrNameLst>
                                      </p:cBhvr>
                                    </p:anim>
                                  </p:childTnLst>
                                </p:cTn>
                              </p:par>
                              <p:par>
                                <p:cTn id="10" presetID="28" presetClass="emph" presetSubtype="0" fill="hold" nodeType="withEffect">
                                  <p:stCondLst>
                                    <p:cond delay="0"/>
                                  </p:stCondLst>
                                  <p:iterate type="lt">
                                    <p:tmPct val="10000"/>
                                  </p:iterate>
                                  <p:childTnLst>
                                    <p:animClr clrSpc="rgb" dir="cw">
                                      <p:cBhvr override="childStyle">
                                        <p:cTn id="11" dur="500" fill="hold"/>
                                        <p:tgtEl>
                                          <p:spTgt spid="3">
                                            <p:txEl>
                                              <p:pRg st="7" end="7"/>
                                            </p:txEl>
                                          </p:spTgt>
                                        </p:tgtEl>
                                        <p:attrNameLst>
                                          <p:attrName>style.color</p:attrName>
                                        </p:attrNameLst>
                                      </p:cBhvr>
                                      <p:to>
                                        <a:schemeClr val="accent2"/>
                                      </p:to>
                                    </p:animClr>
                                    <p:animClr clrSpc="rgb" dir="cw">
                                      <p:cBhvr>
                                        <p:cTn id="12" dur="500" fill="hold"/>
                                        <p:tgtEl>
                                          <p:spTgt spid="3">
                                            <p:txEl>
                                              <p:pRg st="7" end="7"/>
                                            </p:txEl>
                                          </p:spTgt>
                                        </p:tgtEl>
                                        <p:attrNameLst>
                                          <p:attrName>fillcolor</p:attrName>
                                        </p:attrNameLst>
                                      </p:cBhvr>
                                      <p:to>
                                        <a:schemeClr val="accent2"/>
                                      </p:to>
                                    </p:animClr>
                                    <p:set>
                                      <p:cBhvr>
                                        <p:cTn id="13" dur="500" fill="hold"/>
                                        <p:tgtEl>
                                          <p:spTgt spid="3">
                                            <p:txEl>
                                              <p:pRg st="7" end="7"/>
                                            </p:txEl>
                                          </p:spTgt>
                                        </p:tgtEl>
                                        <p:attrNameLst>
                                          <p:attrName>fill.type</p:attrName>
                                        </p:attrNameLst>
                                      </p:cBhvr>
                                      <p:to>
                                        <p:strVal val="solid"/>
                                      </p:to>
                                    </p:set>
                                    <p:anim to="1.5" calcmode="lin" valueType="num">
                                      <p:cBhvr override="childStyle">
                                        <p:cTn id="14" dur="500" fill="hold"/>
                                        <p:tgtEl>
                                          <p:spTgt spid="3">
                                            <p:txEl>
                                              <p:pRg st="7" end="7"/>
                                            </p:txEl>
                                          </p:spTgt>
                                        </p:tgtEl>
                                        <p:attrNameLst>
                                          <p:attrName>style.fontSize</p:attrName>
                                        </p:attrNameLst>
                                      </p:cBhvr>
                                    </p:anim>
                                  </p:childTnLst>
                                </p:cTn>
                              </p:par>
                              <p:par>
                                <p:cTn id="15" presetID="28" presetClass="emph" presetSubtype="0" fill="hold" nodeType="withEffect">
                                  <p:stCondLst>
                                    <p:cond delay="0"/>
                                  </p:stCondLst>
                                  <p:iterate type="lt">
                                    <p:tmPct val="10000"/>
                                  </p:iterate>
                                  <p:childTnLst>
                                    <p:animClr clrSpc="rgb" dir="cw">
                                      <p:cBhvr override="childStyle">
                                        <p:cTn id="16" dur="500" fill="hold"/>
                                        <p:tgtEl>
                                          <p:spTgt spid="3">
                                            <p:txEl>
                                              <p:pRg st="8" end="8"/>
                                            </p:txEl>
                                          </p:spTgt>
                                        </p:tgtEl>
                                        <p:attrNameLst>
                                          <p:attrName>style.color</p:attrName>
                                        </p:attrNameLst>
                                      </p:cBhvr>
                                      <p:to>
                                        <a:schemeClr val="accent2"/>
                                      </p:to>
                                    </p:animClr>
                                    <p:animClr clrSpc="rgb" dir="cw">
                                      <p:cBhvr>
                                        <p:cTn id="17" dur="500" fill="hold"/>
                                        <p:tgtEl>
                                          <p:spTgt spid="3">
                                            <p:txEl>
                                              <p:pRg st="8" end="8"/>
                                            </p:txEl>
                                          </p:spTgt>
                                        </p:tgtEl>
                                        <p:attrNameLst>
                                          <p:attrName>fillcolor</p:attrName>
                                        </p:attrNameLst>
                                      </p:cBhvr>
                                      <p:to>
                                        <a:schemeClr val="accent2"/>
                                      </p:to>
                                    </p:animClr>
                                    <p:set>
                                      <p:cBhvr>
                                        <p:cTn id="18" dur="500" fill="hold"/>
                                        <p:tgtEl>
                                          <p:spTgt spid="3">
                                            <p:txEl>
                                              <p:pRg st="8" end="8"/>
                                            </p:txEl>
                                          </p:spTgt>
                                        </p:tgtEl>
                                        <p:attrNameLst>
                                          <p:attrName>fill.type</p:attrName>
                                        </p:attrNameLst>
                                      </p:cBhvr>
                                      <p:to>
                                        <p:strVal val="solid"/>
                                      </p:to>
                                    </p:set>
                                    <p:anim to="1.5" calcmode="lin" valueType="num">
                                      <p:cBhvr override="childStyle">
                                        <p:cTn id="19" dur="500" fill="hold"/>
                                        <p:tgtEl>
                                          <p:spTgt spid="3">
                                            <p:txEl>
                                              <p:pRg st="8" end="8"/>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Pregnancy Loss Guidelines</a:t>
            </a:r>
            <a:endParaRPr lang="en-US" dirty="0"/>
          </a:p>
        </p:txBody>
      </p:sp>
      <p:sp>
        <p:nvSpPr>
          <p:cNvPr id="3" name="Content Placeholder 2"/>
          <p:cNvSpPr>
            <a:spLocks noGrp="1"/>
          </p:cNvSpPr>
          <p:nvPr>
            <p:ph idx="1"/>
          </p:nvPr>
        </p:nvSpPr>
        <p:spPr/>
        <p:txBody>
          <a:bodyPr/>
          <a:lstStyle/>
          <a:p>
            <a:r>
              <a:rPr lang="en-US" dirty="0" smtClean="0"/>
              <a:t>Four possibilities when faced with a patient with pain and bleeding in first trimester</a:t>
            </a:r>
          </a:p>
          <a:p>
            <a:pPr lvl="1"/>
            <a:r>
              <a:rPr lang="en-US" dirty="0" smtClean="0"/>
              <a:t>Currently viable IUP</a:t>
            </a:r>
          </a:p>
          <a:p>
            <a:pPr lvl="1"/>
            <a:r>
              <a:rPr lang="en-US" dirty="0" smtClean="0"/>
              <a:t>Failed or failing IUP</a:t>
            </a:r>
          </a:p>
          <a:p>
            <a:pPr lvl="1"/>
            <a:r>
              <a:rPr lang="en-US" dirty="0" smtClean="0"/>
              <a:t>Ectopic Pregnancy</a:t>
            </a:r>
          </a:p>
          <a:p>
            <a:r>
              <a:rPr lang="en-US" dirty="0" smtClean="0"/>
              <a:t>Unless situation is life-threatening, question becomes: “Is there a </a:t>
            </a:r>
            <a:r>
              <a:rPr lang="en-US" i="1" dirty="0" smtClean="0"/>
              <a:t>chance</a:t>
            </a:r>
            <a:r>
              <a:rPr lang="en-US" dirty="0" smtClean="0"/>
              <a:t> of a viable pregnancy?”</a:t>
            </a:r>
            <a:endParaRPr lang="en-US" dirty="0"/>
          </a:p>
        </p:txBody>
      </p:sp>
      <p:sp>
        <p:nvSpPr>
          <p:cNvPr id="4" name="Footer Placeholder 3"/>
          <p:cNvSpPr>
            <a:spLocks noGrp="1"/>
          </p:cNvSpPr>
          <p:nvPr>
            <p:ph type="ftr" sz="quarter" idx="11"/>
          </p:nvPr>
        </p:nvSpPr>
        <p:spPr/>
        <p:txBody>
          <a:bodyPr/>
          <a:lstStyle/>
          <a:p>
            <a:r>
              <a:rPr lang="en-US" smtClean="0"/>
              <a:t>Doubilet PM et al. N Engl J Med 2013 Oct 10.</a:t>
            </a:r>
            <a:endParaRPr lang="en-US"/>
          </a:p>
        </p:txBody>
      </p:sp>
    </p:spTree>
    <p:extLst>
      <p:ext uri="{BB962C8B-B14F-4D97-AF65-F5344CB8AC3E}">
        <p14:creationId xmlns:p14="http://schemas.microsoft.com/office/powerpoint/2010/main" val="387737013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Pregnancy Loss Guidelines</a:t>
            </a:r>
            <a:endParaRPr lang="en-US" dirty="0"/>
          </a:p>
        </p:txBody>
      </p:sp>
      <p:sp>
        <p:nvSpPr>
          <p:cNvPr id="3" name="Content Placeholder 2"/>
          <p:cNvSpPr>
            <a:spLocks noGrp="1"/>
          </p:cNvSpPr>
          <p:nvPr>
            <p:ph idx="1"/>
          </p:nvPr>
        </p:nvSpPr>
        <p:spPr/>
        <p:txBody>
          <a:bodyPr/>
          <a:lstStyle/>
          <a:p>
            <a:r>
              <a:rPr lang="en-US" dirty="0" smtClean="0"/>
              <a:t>Authors felt that most important is to not falsely diagnose a pregnancy as nonviable (false positive rate for nonviable pregnancy of zero, or </a:t>
            </a:r>
            <a:r>
              <a:rPr lang="en-US" dirty="0" err="1" smtClean="0"/>
              <a:t>specifity</a:t>
            </a:r>
            <a:r>
              <a:rPr lang="en-US" dirty="0" smtClean="0"/>
              <a:t> of 100%)</a:t>
            </a:r>
          </a:p>
          <a:p>
            <a:endParaRPr lang="en-US" dirty="0" smtClean="0"/>
          </a:p>
          <a:p>
            <a:pPr lvl="1"/>
            <a:r>
              <a:rPr lang="en-US" dirty="0" smtClean="0"/>
              <a:t>Risk of damaging viable IUP usually outweigh risks of watchful waiting in stable monitored patient.</a:t>
            </a:r>
            <a:endParaRPr lang="en-US" dirty="0"/>
          </a:p>
        </p:txBody>
      </p:sp>
      <p:sp>
        <p:nvSpPr>
          <p:cNvPr id="4" name="Footer Placeholder 3"/>
          <p:cNvSpPr>
            <a:spLocks noGrp="1"/>
          </p:cNvSpPr>
          <p:nvPr>
            <p:ph type="ftr" sz="quarter" idx="11"/>
          </p:nvPr>
        </p:nvSpPr>
        <p:spPr/>
        <p:txBody>
          <a:bodyPr/>
          <a:lstStyle/>
          <a:p>
            <a:r>
              <a:rPr lang="en-US" smtClean="0"/>
              <a:t>Doubilet PM et al. N Engl J Med 2013 Oct 10.</a:t>
            </a:r>
            <a:endParaRPr lang="en-US"/>
          </a:p>
        </p:txBody>
      </p:sp>
    </p:spTree>
    <p:extLst>
      <p:ext uri="{BB962C8B-B14F-4D97-AF65-F5344CB8AC3E}">
        <p14:creationId xmlns:p14="http://schemas.microsoft.com/office/powerpoint/2010/main" val="400901109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Pregnancy Loss Guidelines</a:t>
            </a:r>
            <a:endParaRPr lang="en-US" dirty="0"/>
          </a:p>
        </p:txBody>
      </p:sp>
      <p:sp>
        <p:nvSpPr>
          <p:cNvPr id="3" name="Content Placeholder 2"/>
          <p:cNvSpPr>
            <a:spLocks noGrp="1"/>
          </p:cNvSpPr>
          <p:nvPr>
            <p:ph idx="1"/>
          </p:nvPr>
        </p:nvSpPr>
        <p:spPr/>
        <p:txBody>
          <a:bodyPr/>
          <a:lstStyle/>
          <a:p>
            <a:r>
              <a:rPr lang="en-US" dirty="0" smtClean="0"/>
              <a:t>These guidelines offer more stringent rules on ruling out viable pregnancy than in the past</a:t>
            </a:r>
          </a:p>
          <a:p>
            <a:endParaRPr lang="en-US" dirty="0"/>
          </a:p>
          <a:p>
            <a:r>
              <a:rPr lang="en-US" dirty="0" smtClean="0"/>
              <a:t>Fluid in the uterus is most likely a GS when using TV-US</a:t>
            </a:r>
            <a:endParaRPr lang="en-US" dirty="0"/>
          </a:p>
        </p:txBody>
      </p:sp>
      <p:sp>
        <p:nvSpPr>
          <p:cNvPr id="4" name="Footer Placeholder 3"/>
          <p:cNvSpPr>
            <a:spLocks noGrp="1"/>
          </p:cNvSpPr>
          <p:nvPr>
            <p:ph type="ftr" sz="quarter" idx="11"/>
          </p:nvPr>
        </p:nvSpPr>
        <p:spPr/>
        <p:txBody>
          <a:bodyPr/>
          <a:lstStyle/>
          <a:p>
            <a:r>
              <a:rPr lang="en-US" smtClean="0"/>
              <a:t>Doubilet PM et al. N Engl J Med 2013 Oct 10.</a:t>
            </a:r>
            <a:endParaRPr lang="en-US"/>
          </a:p>
        </p:txBody>
      </p:sp>
    </p:spTree>
    <p:extLst>
      <p:ext uri="{BB962C8B-B14F-4D97-AF65-F5344CB8AC3E}">
        <p14:creationId xmlns:p14="http://schemas.microsoft.com/office/powerpoint/2010/main" val="288261352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Pregnancy Loss Guidelines</a:t>
            </a:r>
            <a:endParaRPr lang="en-US" dirty="0"/>
          </a:p>
        </p:txBody>
      </p:sp>
      <p:sp>
        <p:nvSpPr>
          <p:cNvPr id="3" name="Content Placeholder 2"/>
          <p:cNvSpPr>
            <a:spLocks noGrp="1"/>
          </p:cNvSpPr>
          <p:nvPr>
            <p:ph idx="1"/>
          </p:nvPr>
        </p:nvSpPr>
        <p:spPr/>
        <p:txBody>
          <a:bodyPr/>
          <a:lstStyle/>
          <a:p>
            <a:r>
              <a:rPr lang="en-US" dirty="0" smtClean="0"/>
              <a:t>Two basic branches of evaluation  </a:t>
            </a:r>
          </a:p>
          <a:p>
            <a:endParaRPr lang="en-US" dirty="0"/>
          </a:p>
          <a:p>
            <a:pPr marL="0" indent="0">
              <a:buNone/>
            </a:pPr>
            <a:endParaRPr lang="en-US" dirty="0" smtClean="0"/>
          </a:p>
          <a:p>
            <a:pPr lvl="1"/>
            <a:r>
              <a:rPr lang="en-US" dirty="0" smtClean="0"/>
              <a:t>IUP visualized but viability uncertain</a:t>
            </a:r>
          </a:p>
          <a:p>
            <a:pPr lvl="1"/>
            <a:endParaRPr lang="en-US" dirty="0"/>
          </a:p>
          <a:p>
            <a:pPr lvl="1"/>
            <a:r>
              <a:rPr lang="en-US" dirty="0" smtClean="0"/>
              <a:t>Pregnancy of unknown location</a:t>
            </a:r>
            <a:endParaRPr lang="en-US" dirty="0"/>
          </a:p>
        </p:txBody>
      </p:sp>
      <p:sp>
        <p:nvSpPr>
          <p:cNvPr id="4" name="Footer Placeholder 3"/>
          <p:cNvSpPr>
            <a:spLocks noGrp="1"/>
          </p:cNvSpPr>
          <p:nvPr>
            <p:ph type="ftr" sz="quarter" idx="11"/>
          </p:nvPr>
        </p:nvSpPr>
        <p:spPr/>
        <p:txBody>
          <a:bodyPr/>
          <a:lstStyle/>
          <a:p>
            <a:r>
              <a:rPr lang="en-US" smtClean="0"/>
              <a:t>Doubilet PM et al. N Engl J Med 2013 Oct 10.</a:t>
            </a:r>
            <a:endParaRPr lang="en-US"/>
          </a:p>
        </p:txBody>
      </p:sp>
    </p:spTree>
    <p:extLst>
      <p:ext uri="{BB962C8B-B14F-4D97-AF65-F5344CB8AC3E}">
        <p14:creationId xmlns:p14="http://schemas.microsoft.com/office/powerpoint/2010/main" val="315433406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Pregnancy Loss Guidelines</a:t>
            </a:r>
            <a:endParaRPr lang="en-US" dirty="0"/>
          </a:p>
        </p:txBody>
      </p:sp>
      <p:sp>
        <p:nvSpPr>
          <p:cNvPr id="3" name="Content Placeholder 2"/>
          <p:cNvSpPr>
            <a:spLocks noGrp="1"/>
          </p:cNvSpPr>
          <p:nvPr>
            <p:ph idx="1"/>
          </p:nvPr>
        </p:nvSpPr>
        <p:spPr/>
        <p:txBody>
          <a:bodyPr>
            <a:normAutofit/>
          </a:bodyPr>
          <a:lstStyle/>
          <a:p>
            <a:pPr marL="342900" lvl="1" indent="-342900">
              <a:buFont typeface="Arial"/>
              <a:buChar char="•"/>
            </a:pPr>
            <a:r>
              <a:rPr lang="en-US" dirty="0" smtClean="0"/>
              <a:t>IUP visualized but viability uncertain.  Confirm nonviable If:</a:t>
            </a:r>
          </a:p>
          <a:p>
            <a:pPr marL="742950" lvl="2" indent="-342900"/>
            <a:r>
              <a:rPr lang="en-US" dirty="0" smtClean="0"/>
              <a:t>Embryonic </a:t>
            </a:r>
            <a:r>
              <a:rPr lang="en-US" dirty="0"/>
              <a:t>crown-rump length ≥7 mm and no </a:t>
            </a:r>
            <a:r>
              <a:rPr lang="en-US" dirty="0" smtClean="0"/>
              <a:t>heartbeat.</a:t>
            </a:r>
          </a:p>
          <a:p>
            <a:pPr marL="742950" lvl="2" indent="-342900"/>
            <a:r>
              <a:rPr lang="en-US" dirty="0" smtClean="0"/>
              <a:t>Mean </a:t>
            </a:r>
            <a:r>
              <a:rPr lang="en-US" dirty="0"/>
              <a:t>gestational sac diameter ≥25 mm and no embryo </a:t>
            </a:r>
            <a:r>
              <a:rPr lang="en-US" dirty="0" smtClean="0"/>
              <a:t>present.</a:t>
            </a:r>
            <a:endParaRPr lang="en-US" sz="4000" dirty="0" smtClean="0"/>
          </a:p>
          <a:p>
            <a:pPr marL="742950" lvl="2" indent="-342900"/>
            <a:r>
              <a:rPr lang="en-US" dirty="0" smtClean="0"/>
              <a:t>No </a:t>
            </a:r>
            <a:r>
              <a:rPr lang="en-US" dirty="0"/>
              <a:t>embryo with heartbeat ≥2 weeks after TVUS showed a gestational sac without a yolk </a:t>
            </a:r>
            <a:r>
              <a:rPr lang="en-US" dirty="0" smtClean="0"/>
              <a:t>sac.</a:t>
            </a:r>
            <a:endParaRPr lang="en-US" sz="4400" dirty="0" smtClean="0"/>
          </a:p>
          <a:p>
            <a:pPr marL="742950" lvl="2" indent="-342900"/>
            <a:r>
              <a:rPr lang="en-US" dirty="0" smtClean="0"/>
              <a:t>No </a:t>
            </a:r>
            <a:r>
              <a:rPr lang="en-US" dirty="0"/>
              <a:t>embryo with heartbeat ≥11 days after TVUS showed a gestational sac with a yolk sac</a:t>
            </a:r>
            <a:r>
              <a:rPr lang="en-US" dirty="0" smtClean="0"/>
              <a:t>.</a:t>
            </a:r>
            <a:endParaRPr lang="en-US" dirty="0" smtClean="0"/>
          </a:p>
          <a:p>
            <a:pPr lvl="1"/>
            <a:endParaRPr lang="en-US" dirty="0"/>
          </a:p>
        </p:txBody>
      </p:sp>
      <p:sp>
        <p:nvSpPr>
          <p:cNvPr id="4" name="Footer Placeholder 3"/>
          <p:cNvSpPr>
            <a:spLocks noGrp="1"/>
          </p:cNvSpPr>
          <p:nvPr>
            <p:ph type="ftr" sz="quarter" idx="11"/>
          </p:nvPr>
        </p:nvSpPr>
        <p:spPr/>
        <p:txBody>
          <a:bodyPr/>
          <a:lstStyle/>
          <a:p>
            <a:r>
              <a:rPr lang="en-US" smtClean="0"/>
              <a:t>Doubilet PM et al. N Engl J Med 2013 Oct 10.</a:t>
            </a:r>
            <a:endParaRPr lang="en-US"/>
          </a:p>
        </p:txBody>
      </p:sp>
    </p:spTree>
    <p:extLst>
      <p:ext uri="{BB962C8B-B14F-4D97-AF65-F5344CB8AC3E}">
        <p14:creationId xmlns:p14="http://schemas.microsoft.com/office/powerpoint/2010/main" val="260953411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Mental Health</a:t>
            </a:r>
          </a:p>
          <a:p>
            <a:pPr lvl="1"/>
            <a:r>
              <a:rPr lang="en-US" dirty="0" err="1" smtClean="0"/>
              <a:t>Varenicline</a:t>
            </a:r>
            <a:r>
              <a:rPr lang="en-US" dirty="0" smtClean="0"/>
              <a:t> safe and effective in mentally ill</a:t>
            </a:r>
          </a:p>
          <a:p>
            <a:pPr lvl="1"/>
            <a:r>
              <a:rPr lang="en-US" dirty="0" smtClean="0"/>
              <a:t>Acupuncture and folic acid effective for depression</a:t>
            </a:r>
          </a:p>
          <a:p>
            <a:r>
              <a:rPr lang="en-US" dirty="0" smtClean="0"/>
              <a:t>General Medicine</a:t>
            </a:r>
          </a:p>
          <a:p>
            <a:pPr lvl="1"/>
            <a:r>
              <a:rPr lang="en-US" dirty="0" smtClean="0"/>
              <a:t>JNC8 has arrived</a:t>
            </a:r>
          </a:p>
          <a:p>
            <a:pPr lvl="1"/>
            <a:r>
              <a:rPr lang="en-US" dirty="0" smtClean="0"/>
              <a:t>New lipid guidelines controversy</a:t>
            </a:r>
          </a:p>
          <a:p>
            <a:r>
              <a:rPr lang="en-US" dirty="0" smtClean="0"/>
              <a:t>Women’s health</a:t>
            </a:r>
          </a:p>
          <a:p>
            <a:pPr lvl="1"/>
            <a:r>
              <a:rPr lang="en-US" dirty="0" smtClean="0"/>
              <a:t>New early pregnancy loss guidelines</a:t>
            </a:r>
          </a:p>
          <a:p>
            <a:pPr lvl="1"/>
            <a:r>
              <a:rPr lang="en-US" dirty="0" smtClean="0"/>
              <a:t>Poor vaccination rates for HPV</a:t>
            </a:r>
          </a:p>
          <a:p>
            <a:r>
              <a:rPr lang="en-US" dirty="0" smtClean="0"/>
              <a:t>Pediatrics</a:t>
            </a:r>
          </a:p>
          <a:p>
            <a:pPr lvl="1"/>
            <a:r>
              <a:rPr lang="en-US" dirty="0" smtClean="0"/>
              <a:t>New guidelines on sinusitis</a:t>
            </a:r>
          </a:p>
          <a:p>
            <a:pPr lvl="1"/>
            <a:r>
              <a:rPr lang="en-US" dirty="0" smtClean="0"/>
              <a:t>New guidelines on starting foods in infants</a:t>
            </a:r>
          </a:p>
        </p:txBody>
      </p:sp>
    </p:spTree>
    <p:extLst>
      <p:ext uri="{BB962C8B-B14F-4D97-AF65-F5344CB8AC3E}">
        <p14:creationId xmlns:p14="http://schemas.microsoft.com/office/powerpoint/2010/main" val="9455848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mph" presetSubtype="0" fill="hold" nodeType="clickEffect">
                                  <p:stCondLst>
                                    <p:cond delay="0"/>
                                  </p:stCondLst>
                                  <p:iterate type="lt">
                                    <p:tmPct val="10000"/>
                                  </p:iterate>
                                  <p:childTnLst>
                                    <p:animClr clrSpc="rgb" dir="cw">
                                      <p:cBhvr override="childStyle">
                                        <p:cTn id="6" dur="500" fill="hold"/>
                                        <p:tgtEl>
                                          <p:spTgt spid="3">
                                            <p:txEl>
                                              <p:pRg st="0" end="0"/>
                                            </p:txEl>
                                          </p:spTgt>
                                        </p:tgtEl>
                                        <p:attrNameLst>
                                          <p:attrName>style.color</p:attrName>
                                        </p:attrNameLst>
                                      </p:cBhvr>
                                      <p:to>
                                        <a:schemeClr val="accent2"/>
                                      </p:to>
                                    </p:animClr>
                                    <p:animClr clrSpc="rgb" dir="cw">
                                      <p:cBhvr>
                                        <p:cTn id="7" dur="500" fill="hold"/>
                                        <p:tgtEl>
                                          <p:spTgt spid="3">
                                            <p:txEl>
                                              <p:pRg st="0" end="0"/>
                                            </p:txEl>
                                          </p:spTgt>
                                        </p:tgtEl>
                                        <p:attrNameLst>
                                          <p:attrName>fillcolor</p:attrName>
                                        </p:attrNameLst>
                                      </p:cBhvr>
                                      <p:to>
                                        <a:schemeClr val="accent2"/>
                                      </p:to>
                                    </p:animClr>
                                    <p:set>
                                      <p:cBhvr>
                                        <p:cTn id="8" dur="500" fill="hold"/>
                                        <p:tgtEl>
                                          <p:spTgt spid="3">
                                            <p:txEl>
                                              <p:pRg st="0" end="0"/>
                                            </p:txEl>
                                          </p:spTgt>
                                        </p:tgtEl>
                                        <p:attrNameLst>
                                          <p:attrName>fill.type</p:attrName>
                                        </p:attrNameLst>
                                      </p:cBhvr>
                                      <p:to>
                                        <p:strVal val="solid"/>
                                      </p:to>
                                    </p:set>
                                    <p:anim to="1.5" calcmode="lin" valueType="num">
                                      <p:cBhvr override="childStyle">
                                        <p:cTn id="9" dur="500" fill="hold"/>
                                        <p:tgtEl>
                                          <p:spTgt spid="3">
                                            <p:txEl>
                                              <p:pRg st="0" end="0"/>
                                            </p:txEl>
                                          </p:spTgt>
                                        </p:tgtEl>
                                        <p:attrNameLst>
                                          <p:attrName>style.fontSize</p:attrName>
                                        </p:attrNameLst>
                                      </p:cBhvr>
                                    </p:anim>
                                  </p:childTnLst>
                                </p:cTn>
                              </p:par>
                              <p:par>
                                <p:cTn id="10" presetID="28" presetClass="emph" presetSubtype="0" fill="hold" nodeType="withEffect">
                                  <p:stCondLst>
                                    <p:cond delay="0"/>
                                  </p:stCondLst>
                                  <p:iterate type="lt">
                                    <p:tmPct val="10000"/>
                                  </p:iterate>
                                  <p:childTnLst>
                                    <p:animClr clrSpc="rgb" dir="cw">
                                      <p:cBhvr override="childStyle">
                                        <p:cTn id="11" dur="500" fill="hold"/>
                                        <p:tgtEl>
                                          <p:spTgt spid="3">
                                            <p:txEl>
                                              <p:pRg st="1" end="1"/>
                                            </p:txEl>
                                          </p:spTgt>
                                        </p:tgtEl>
                                        <p:attrNameLst>
                                          <p:attrName>style.color</p:attrName>
                                        </p:attrNameLst>
                                      </p:cBhvr>
                                      <p:to>
                                        <a:schemeClr val="accent2"/>
                                      </p:to>
                                    </p:animClr>
                                    <p:animClr clrSpc="rgb" dir="cw">
                                      <p:cBhvr>
                                        <p:cTn id="12" dur="500" fill="hold"/>
                                        <p:tgtEl>
                                          <p:spTgt spid="3">
                                            <p:txEl>
                                              <p:pRg st="1" end="1"/>
                                            </p:txEl>
                                          </p:spTgt>
                                        </p:tgtEl>
                                        <p:attrNameLst>
                                          <p:attrName>fillcolor</p:attrName>
                                        </p:attrNameLst>
                                      </p:cBhvr>
                                      <p:to>
                                        <a:schemeClr val="accent2"/>
                                      </p:to>
                                    </p:animClr>
                                    <p:set>
                                      <p:cBhvr>
                                        <p:cTn id="13" dur="500" fill="hold"/>
                                        <p:tgtEl>
                                          <p:spTgt spid="3">
                                            <p:txEl>
                                              <p:pRg st="1" end="1"/>
                                            </p:txEl>
                                          </p:spTgt>
                                        </p:tgtEl>
                                        <p:attrNameLst>
                                          <p:attrName>fill.type</p:attrName>
                                        </p:attrNameLst>
                                      </p:cBhvr>
                                      <p:to>
                                        <p:strVal val="solid"/>
                                      </p:to>
                                    </p:set>
                                    <p:anim to="1.5" calcmode="lin" valueType="num">
                                      <p:cBhvr override="childStyle">
                                        <p:cTn id="14" dur="500" fill="hold"/>
                                        <p:tgtEl>
                                          <p:spTgt spid="3">
                                            <p:txEl>
                                              <p:pRg st="1" end="1"/>
                                            </p:txEl>
                                          </p:spTgt>
                                        </p:tgtEl>
                                        <p:attrNameLst>
                                          <p:attrName>style.fontSize</p:attrName>
                                        </p:attrNameLst>
                                      </p:cBhvr>
                                    </p:anim>
                                  </p:childTnLst>
                                </p:cTn>
                              </p:par>
                              <p:par>
                                <p:cTn id="15" presetID="28" presetClass="emph" presetSubtype="0" fill="hold" nodeType="withEffect">
                                  <p:stCondLst>
                                    <p:cond delay="0"/>
                                  </p:stCondLst>
                                  <p:iterate type="lt">
                                    <p:tmPct val="10000"/>
                                  </p:iterate>
                                  <p:childTnLst>
                                    <p:animClr clrSpc="rgb" dir="cw">
                                      <p:cBhvr override="childStyle">
                                        <p:cTn id="16" dur="500" fill="hold"/>
                                        <p:tgtEl>
                                          <p:spTgt spid="3">
                                            <p:txEl>
                                              <p:pRg st="2" end="2"/>
                                            </p:txEl>
                                          </p:spTgt>
                                        </p:tgtEl>
                                        <p:attrNameLst>
                                          <p:attrName>style.color</p:attrName>
                                        </p:attrNameLst>
                                      </p:cBhvr>
                                      <p:to>
                                        <a:schemeClr val="accent2"/>
                                      </p:to>
                                    </p:animClr>
                                    <p:animClr clrSpc="rgb" dir="cw">
                                      <p:cBhvr>
                                        <p:cTn id="17" dur="500" fill="hold"/>
                                        <p:tgtEl>
                                          <p:spTgt spid="3">
                                            <p:txEl>
                                              <p:pRg st="2" end="2"/>
                                            </p:txEl>
                                          </p:spTgt>
                                        </p:tgtEl>
                                        <p:attrNameLst>
                                          <p:attrName>fillcolor</p:attrName>
                                        </p:attrNameLst>
                                      </p:cBhvr>
                                      <p:to>
                                        <a:schemeClr val="accent2"/>
                                      </p:to>
                                    </p:animClr>
                                    <p:set>
                                      <p:cBhvr>
                                        <p:cTn id="18" dur="500" fill="hold"/>
                                        <p:tgtEl>
                                          <p:spTgt spid="3">
                                            <p:txEl>
                                              <p:pRg st="2" end="2"/>
                                            </p:txEl>
                                          </p:spTgt>
                                        </p:tgtEl>
                                        <p:attrNameLst>
                                          <p:attrName>fill.type</p:attrName>
                                        </p:attrNameLst>
                                      </p:cBhvr>
                                      <p:to>
                                        <p:strVal val="solid"/>
                                      </p:to>
                                    </p:set>
                                    <p:anim to="1.5" calcmode="lin" valueType="num">
                                      <p:cBhvr override="childStyle">
                                        <p:cTn id="19" dur="500" fill="hold"/>
                                        <p:tgtEl>
                                          <p:spTgt spid="3">
                                            <p:txEl>
                                              <p:pRg st="2" end="2"/>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4362450"/>
            <a:ext cx="8686800" cy="2326217"/>
          </a:xfrm>
        </p:spPr>
        <p:txBody>
          <a:bodyPr>
            <a:normAutofit/>
          </a:bodyPr>
          <a:lstStyle/>
          <a:p>
            <a:r>
              <a:rPr lang="en-US" sz="2000" dirty="0" smtClean="0">
                <a:latin typeface="Arial Unicode MS" charset="0"/>
                <a:cs typeface="Arial Unicode MS" charset="0"/>
              </a:rPr>
              <a:t>Figure 1. Early Intrauterine Gestational Sac. A </a:t>
            </a:r>
            <a:r>
              <a:rPr lang="en-US" sz="2000" dirty="0" err="1" smtClean="0">
                <a:latin typeface="Arial Unicode MS" charset="0"/>
                <a:cs typeface="Arial Unicode MS" charset="0"/>
              </a:rPr>
              <a:t>transvaginal</a:t>
            </a:r>
            <a:r>
              <a:rPr lang="en-US" sz="2000" dirty="0" smtClean="0">
                <a:latin typeface="Arial Unicode MS" charset="0"/>
                <a:cs typeface="Arial Unicode MS" charset="0"/>
              </a:rPr>
              <a:t> </a:t>
            </a:r>
            <a:r>
              <a:rPr lang="en-US" sz="2000" dirty="0" err="1" smtClean="0">
                <a:latin typeface="Arial Unicode MS" charset="0"/>
                <a:cs typeface="Arial Unicode MS" charset="0"/>
              </a:rPr>
              <a:t>ultrasonogram</a:t>
            </a:r>
            <a:r>
              <a:rPr lang="en-US" sz="2000" dirty="0" smtClean="0">
                <a:latin typeface="Arial Unicode MS" charset="0"/>
                <a:cs typeface="Arial Unicode MS" charset="0"/>
              </a:rPr>
              <a:t> obtained at 5 weeks of gestation (Panel A) shows a small, round, fluid-filled structure (arrow), which was confirmed to be an early intrauterine pregnancy 4 weeks later (Panel B) on a follow-up scan showing a fetus measuring 19.1 mm, corresponding to approximately 9 weeks of gestational age. Plus signs indicate calipers.</a:t>
            </a:r>
          </a:p>
          <a:p>
            <a:endParaRPr lang="en-US" sz="20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00" y="0"/>
            <a:ext cx="8928100" cy="4362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75887419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488954" y="0"/>
            <a:ext cx="3655045" cy="6858000"/>
          </a:xfrm>
        </p:spPr>
        <p:txBody>
          <a:bodyPr>
            <a:normAutofit fontScale="55000" lnSpcReduction="20000"/>
          </a:bodyPr>
          <a:lstStyle/>
          <a:p>
            <a:r>
              <a:rPr lang="en-US" dirty="0" smtClean="0">
                <a:latin typeface="Arial Unicode MS" charset="0"/>
                <a:cs typeface="Arial Unicode MS" charset="0"/>
              </a:rPr>
              <a:t>Figure 2. Definite Pregnancy Failure Diagnosed in Three Women by Means of </a:t>
            </a:r>
            <a:r>
              <a:rPr lang="en-US" dirty="0" err="1" smtClean="0">
                <a:latin typeface="Arial Unicode MS" charset="0"/>
                <a:cs typeface="Arial Unicode MS" charset="0"/>
              </a:rPr>
              <a:t>Transvaginal</a:t>
            </a:r>
            <a:r>
              <a:rPr lang="en-US" dirty="0" smtClean="0">
                <a:latin typeface="Arial Unicode MS" charset="0"/>
                <a:cs typeface="Arial Unicode MS" charset="0"/>
              </a:rPr>
              <a:t> Ultrasonography. Panel A shows an embryo with a crown–rump length (between the plus signs, indicating calipers) of 7.1 mm. No cardiac activity was seen on real-time ultrasonography. Panels B and C show a gestational sac with a mean diameter of 27.7 mm (average of 35.4 mm, 19.7 mm, and 28.1 mm), with no visible embryo. SAG denotes sagittal view, and COR coronal view. Panel D shows an intrauterine gestational sac with a yolk sac, and Panel E (a scan obtained 2 weeks later) shows a yolk sac but no embryo within the gestational sac.</a:t>
            </a:r>
          </a:p>
          <a:p>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205"/>
            <a:ext cx="5430562" cy="695620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8380283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Pregnancy Loss Guidelines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Pregnancy of unknown location.</a:t>
            </a:r>
          </a:p>
          <a:p>
            <a:pPr lvl="1" fontAlgn="base"/>
            <a:r>
              <a:rPr lang="en-US" dirty="0" smtClean="0"/>
              <a:t>A single </a:t>
            </a:r>
            <a:r>
              <a:rPr lang="en-US" dirty="0" err="1" smtClean="0"/>
              <a:t>hCG</a:t>
            </a:r>
            <a:r>
              <a:rPr lang="en-US" dirty="0" smtClean="0"/>
              <a:t> assessment, regardless of level, does not reliably determine a pregnancy's location or viability (this is because </a:t>
            </a:r>
            <a:r>
              <a:rPr lang="en-US" dirty="0" err="1" smtClean="0"/>
              <a:t>hCG</a:t>
            </a:r>
            <a:r>
              <a:rPr lang="en-US" dirty="0" smtClean="0"/>
              <a:t> levels in women with nonviable IUPs, viable IUPs, and EPs overlap substantially).</a:t>
            </a:r>
            <a:endParaRPr lang="en-US" sz="4400" dirty="0" smtClean="0"/>
          </a:p>
          <a:p>
            <a:pPr lvl="1" fontAlgn="base"/>
            <a:r>
              <a:rPr lang="en-US" dirty="0" smtClean="0"/>
              <a:t>A </a:t>
            </a:r>
            <a:r>
              <a:rPr lang="en-US" dirty="0"/>
              <a:t>single </a:t>
            </a:r>
            <a:r>
              <a:rPr lang="en-US" dirty="0" err="1"/>
              <a:t>hCG</a:t>
            </a:r>
            <a:r>
              <a:rPr lang="en-US" dirty="0"/>
              <a:t> level &lt;3000 </a:t>
            </a:r>
            <a:r>
              <a:rPr lang="en-US" dirty="0" err="1"/>
              <a:t>mIU</a:t>
            </a:r>
            <a:r>
              <a:rPr lang="en-US" dirty="0"/>
              <a:t>/mL should not elicit treatment for presumed EP.</a:t>
            </a:r>
            <a:endParaRPr lang="en-US" sz="4400" dirty="0"/>
          </a:p>
          <a:p>
            <a:pPr lvl="1" fontAlgn="base"/>
            <a:r>
              <a:rPr lang="en-US" dirty="0"/>
              <a:t>A single </a:t>
            </a:r>
            <a:r>
              <a:rPr lang="en-US" dirty="0" err="1"/>
              <a:t>hCG</a:t>
            </a:r>
            <a:r>
              <a:rPr lang="en-US" dirty="0"/>
              <a:t> ≥3000 </a:t>
            </a:r>
            <a:r>
              <a:rPr lang="en-US" dirty="0" err="1"/>
              <a:t>mIU</a:t>
            </a:r>
            <a:r>
              <a:rPr lang="en-US" dirty="0"/>
              <a:t>/mL indicates that viable IUP is possible but unlikely. At least one additional </a:t>
            </a:r>
            <a:r>
              <a:rPr lang="en-US" dirty="0" err="1"/>
              <a:t>hCG</a:t>
            </a:r>
            <a:r>
              <a:rPr lang="en-US" dirty="0"/>
              <a:t> level should be measured before initiating treatment for EP</a:t>
            </a:r>
            <a:r>
              <a:rPr lang="en-US" dirty="0" smtClean="0"/>
              <a:t>.</a:t>
            </a:r>
            <a:endParaRPr lang="en-US" dirty="0" smtClean="0"/>
          </a:p>
          <a:p>
            <a:pPr lvl="1"/>
            <a:endParaRPr lang="en-US" dirty="0"/>
          </a:p>
        </p:txBody>
      </p:sp>
      <p:sp>
        <p:nvSpPr>
          <p:cNvPr id="4" name="Footer Placeholder 3"/>
          <p:cNvSpPr>
            <a:spLocks noGrp="1"/>
          </p:cNvSpPr>
          <p:nvPr>
            <p:ph type="ftr" sz="quarter" idx="11"/>
          </p:nvPr>
        </p:nvSpPr>
        <p:spPr/>
        <p:txBody>
          <a:bodyPr/>
          <a:lstStyle/>
          <a:p>
            <a:r>
              <a:rPr lang="en-US" smtClean="0"/>
              <a:t>Doubilet PM et al. N Engl J Med 2013 Oct 10.</a:t>
            </a:r>
            <a:endParaRPr lang="en-US"/>
          </a:p>
        </p:txBody>
      </p:sp>
    </p:spTree>
    <p:extLst>
      <p:ext uri="{BB962C8B-B14F-4D97-AF65-F5344CB8AC3E}">
        <p14:creationId xmlns:p14="http://schemas.microsoft.com/office/powerpoint/2010/main" val="101554815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HPV Vaccination Rates Crumby</a:t>
            </a:r>
            <a:endParaRPr lang="en-US" dirty="0"/>
          </a:p>
        </p:txBody>
      </p:sp>
      <p:sp>
        <p:nvSpPr>
          <p:cNvPr id="3" name="Content Placeholder 2"/>
          <p:cNvSpPr>
            <a:spLocks noGrp="1"/>
          </p:cNvSpPr>
          <p:nvPr>
            <p:ph idx="1"/>
          </p:nvPr>
        </p:nvSpPr>
        <p:spPr/>
        <p:txBody>
          <a:bodyPr/>
          <a:lstStyle/>
          <a:p>
            <a:r>
              <a:rPr lang="en-US" dirty="0" smtClean="0"/>
              <a:t>Only 32% of adolescent girls (13-17 </a:t>
            </a:r>
            <a:r>
              <a:rPr lang="en-US" dirty="0" err="1" smtClean="0"/>
              <a:t>yoa</a:t>
            </a:r>
            <a:r>
              <a:rPr lang="en-US" dirty="0" smtClean="0"/>
              <a:t>) have received all three doses</a:t>
            </a:r>
          </a:p>
          <a:p>
            <a:r>
              <a:rPr lang="en-US" dirty="0" smtClean="0"/>
              <a:t>Lowest in those who live in southeast and uninsured; no difference across ethnicities</a:t>
            </a:r>
          </a:p>
          <a:p>
            <a:r>
              <a:rPr lang="en-US" dirty="0" smtClean="0"/>
              <a:t>Can do with religious beliefs and perception that vaccine will encourage promiscuity</a:t>
            </a:r>
          </a:p>
          <a:p>
            <a:r>
              <a:rPr lang="en-US" dirty="0" smtClean="0"/>
              <a:t>Certain HPV related cancers are on the rise (anus, oropharynx)</a:t>
            </a:r>
            <a:endParaRPr lang="en-US" dirty="0"/>
          </a:p>
        </p:txBody>
      </p:sp>
      <p:sp>
        <p:nvSpPr>
          <p:cNvPr id="4" name="Footer Placeholder 3"/>
          <p:cNvSpPr>
            <a:spLocks noGrp="1"/>
          </p:cNvSpPr>
          <p:nvPr>
            <p:ph type="ftr" sz="quarter" idx="11"/>
          </p:nvPr>
        </p:nvSpPr>
        <p:spPr/>
        <p:txBody>
          <a:bodyPr/>
          <a:lstStyle/>
          <a:p>
            <a:r>
              <a:rPr lang="en-US" smtClean="0"/>
              <a:t>Jemal A et al. J Natl Cancer Inst 2013 Jan 7. Brisson M et al. J Natl Cancer Inst 2013 Jan 7. - See more at: http://www.jwatch.org/wh201301310000002/2013/01/31/hpv-vaccination-just-do-it#sthash.dXekJe4e.dpuf</a:t>
            </a:r>
            <a:endParaRPr lang="en-US"/>
          </a:p>
        </p:txBody>
      </p:sp>
    </p:spTree>
    <p:extLst>
      <p:ext uri="{BB962C8B-B14F-4D97-AF65-F5344CB8AC3E}">
        <p14:creationId xmlns:p14="http://schemas.microsoft.com/office/powerpoint/2010/main" val="131884657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8919551" cy="674485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62260385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Mental Health</a:t>
            </a:r>
          </a:p>
          <a:p>
            <a:pPr lvl="1"/>
            <a:r>
              <a:rPr lang="en-US" dirty="0" err="1" smtClean="0"/>
              <a:t>Varenicline</a:t>
            </a:r>
            <a:r>
              <a:rPr lang="en-US" dirty="0" smtClean="0"/>
              <a:t> safe and effective in mentally ill</a:t>
            </a:r>
          </a:p>
          <a:p>
            <a:pPr lvl="1"/>
            <a:r>
              <a:rPr lang="en-US" dirty="0" smtClean="0"/>
              <a:t>Acupuncture and folic acid effective for depression</a:t>
            </a:r>
          </a:p>
          <a:p>
            <a:r>
              <a:rPr lang="en-US" dirty="0" smtClean="0"/>
              <a:t>General Medicine</a:t>
            </a:r>
          </a:p>
          <a:p>
            <a:pPr lvl="1"/>
            <a:r>
              <a:rPr lang="en-US" dirty="0" smtClean="0"/>
              <a:t>JNC8 has arrived</a:t>
            </a:r>
          </a:p>
          <a:p>
            <a:pPr lvl="1"/>
            <a:r>
              <a:rPr lang="en-US" dirty="0" smtClean="0"/>
              <a:t>New lipid guidelines controversy</a:t>
            </a:r>
          </a:p>
          <a:p>
            <a:r>
              <a:rPr lang="en-US" dirty="0" smtClean="0"/>
              <a:t>Women’s health</a:t>
            </a:r>
          </a:p>
          <a:p>
            <a:pPr lvl="1"/>
            <a:r>
              <a:rPr lang="en-US" dirty="0" smtClean="0"/>
              <a:t>New early pregnancy loss guidelines</a:t>
            </a:r>
          </a:p>
          <a:p>
            <a:pPr lvl="1"/>
            <a:r>
              <a:rPr lang="en-US" dirty="0" smtClean="0"/>
              <a:t>Poor vaccination rates for HPV</a:t>
            </a:r>
          </a:p>
          <a:p>
            <a:r>
              <a:rPr lang="en-US" dirty="0" smtClean="0"/>
              <a:t>Pediatrics</a:t>
            </a:r>
          </a:p>
          <a:p>
            <a:pPr lvl="1"/>
            <a:r>
              <a:rPr lang="en-US" dirty="0" smtClean="0"/>
              <a:t>New guidelines on sinusitis</a:t>
            </a:r>
          </a:p>
          <a:p>
            <a:pPr lvl="1"/>
            <a:r>
              <a:rPr lang="en-US" dirty="0" smtClean="0"/>
              <a:t>New guidelines on starting foods in infants</a:t>
            </a:r>
          </a:p>
        </p:txBody>
      </p:sp>
    </p:spTree>
    <p:extLst>
      <p:ext uri="{BB962C8B-B14F-4D97-AF65-F5344CB8AC3E}">
        <p14:creationId xmlns:p14="http://schemas.microsoft.com/office/powerpoint/2010/main" val="23491533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mph" presetSubtype="0" fill="hold" nodeType="clickEffect">
                                  <p:stCondLst>
                                    <p:cond delay="0"/>
                                  </p:stCondLst>
                                  <p:iterate type="lt">
                                    <p:tmPct val="10000"/>
                                  </p:iterate>
                                  <p:childTnLst>
                                    <p:animClr clrSpc="rgb" dir="cw">
                                      <p:cBhvr override="childStyle">
                                        <p:cTn id="6" dur="500" fill="hold"/>
                                        <p:tgtEl>
                                          <p:spTgt spid="3">
                                            <p:txEl>
                                              <p:pRg st="9" end="9"/>
                                            </p:txEl>
                                          </p:spTgt>
                                        </p:tgtEl>
                                        <p:attrNameLst>
                                          <p:attrName>style.color</p:attrName>
                                        </p:attrNameLst>
                                      </p:cBhvr>
                                      <p:to>
                                        <a:schemeClr val="accent2"/>
                                      </p:to>
                                    </p:animClr>
                                    <p:animClr clrSpc="rgb" dir="cw">
                                      <p:cBhvr>
                                        <p:cTn id="7" dur="500" fill="hold"/>
                                        <p:tgtEl>
                                          <p:spTgt spid="3">
                                            <p:txEl>
                                              <p:pRg st="9" end="9"/>
                                            </p:txEl>
                                          </p:spTgt>
                                        </p:tgtEl>
                                        <p:attrNameLst>
                                          <p:attrName>fillcolor</p:attrName>
                                        </p:attrNameLst>
                                      </p:cBhvr>
                                      <p:to>
                                        <a:schemeClr val="accent2"/>
                                      </p:to>
                                    </p:animClr>
                                    <p:set>
                                      <p:cBhvr>
                                        <p:cTn id="8" dur="500" fill="hold"/>
                                        <p:tgtEl>
                                          <p:spTgt spid="3">
                                            <p:txEl>
                                              <p:pRg st="9" end="9"/>
                                            </p:txEl>
                                          </p:spTgt>
                                        </p:tgtEl>
                                        <p:attrNameLst>
                                          <p:attrName>fill.type</p:attrName>
                                        </p:attrNameLst>
                                      </p:cBhvr>
                                      <p:to>
                                        <p:strVal val="solid"/>
                                      </p:to>
                                    </p:set>
                                    <p:anim to="1.5" calcmode="lin" valueType="num">
                                      <p:cBhvr override="childStyle">
                                        <p:cTn id="9" dur="500" fill="hold"/>
                                        <p:tgtEl>
                                          <p:spTgt spid="3">
                                            <p:txEl>
                                              <p:pRg st="9" end="9"/>
                                            </p:txEl>
                                          </p:spTgt>
                                        </p:tgtEl>
                                        <p:attrNameLst>
                                          <p:attrName>style.fontSize</p:attrName>
                                        </p:attrNameLst>
                                      </p:cBhvr>
                                    </p:anim>
                                  </p:childTnLst>
                                </p:cTn>
                              </p:par>
                              <p:par>
                                <p:cTn id="10" presetID="28" presetClass="emph" presetSubtype="0" fill="hold" nodeType="withEffect">
                                  <p:stCondLst>
                                    <p:cond delay="0"/>
                                  </p:stCondLst>
                                  <p:iterate type="lt">
                                    <p:tmPct val="10000"/>
                                  </p:iterate>
                                  <p:childTnLst>
                                    <p:animClr clrSpc="rgb" dir="cw">
                                      <p:cBhvr override="childStyle">
                                        <p:cTn id="11" dur="500" fill="hold"/>
                                        <p:tgtEl>
                                          <p:spTgt spid="3">
                                            <p:txEl>
                                              <p:pRg st="10" end="10"/>
                                            </p:txEl>
                                          </p:spTgt>
                                        </p:tgtEl>
                                        <p:attrNameLst>
                                          <p:attrName>style.color</p:attrName>
                                        </p:attrNameLst>
                                      </p:cBhvr>
                                      <p:to>
                                        <a:schemeClr val="accent2"/>
                                      </p:to>
                                    </p:animClr>
                                    <p:animClr clrSpc="rgb" dir="cw">
                                      <p:cBhvr>
                                        <p:cTn id="12" dur="500" fill="hold"/>
                                        <p:tgtEl>
                                          <p:spTgt spid="3">
                                            <p:txEl>
                                              <p:pRg st="10" end="10"/>
                                            </p:txEl>
                                          </p:spTgt>
                                        </p:tgtEl>
                                        <p:attrNameLst>
                                          <p:attrName>fillcolor</p:attrName>
                                        </p:attrNameLst>
                                      </p:cBhvr>
                                      <p:to>
                                        <a:schemeClr val="accent2"/>
                                      </p:to>
                                    </p:animClr>
                                    <p:set>
                                      <p:cBhvr>
                                        <p:cTn id="13" dur="500" fill="hold"/>
                                        <p:tgtEl>
                                          <p:spTgt spid="3">
                                            <p:txEl>
                                              <p:pRg st="10" end="10"/>
                                            </p:txEl>
                                          </p:spTgt>
                                        </p:tgtEl>
                                        <p:attrNameLst>
                                          <p:attrName>fill.type</p:attrName>
                                        </p:attrNameLst>
                                      </p:cBhvr>
                                      <p:to>
                                        <p:strVal val="solid"/>
                                      </p:to>
                                    </p:set>
                                    <p:anim to="1.5" calcmode="lin" valueType="num">
                                      <p:cBhvr override="childStyle">
                                        <p:cTn id="14" dur="500" fill="hold"/>
                                        <p:tgtEl>
                                          <p:spTgt spid="3">
                                            <p:txEl>
                                              <p:pRg st="10" end="10"/>
                                            </p:txEl>
                                          </p:spTgt>
                                        </p:tgtEl>
                                        <p:attrNameLst>
                                          <p:attrName>style.fontSize</p:attrName>
                                        </p:attrNameLst>
                                      </p:cBhvr>
                                    </p:anim>
                                  </p:childTnLst>
                                </p:cTn>
                              </p:par>
                              <p:par>
                                <p:cTn id="15" presetID="28" presetClass="emph" presetSubtype="0" fill="hold" nodeType="withEffect">
                                  <p:stCondLst>
                                    <p:cond delay="0"/>
                                  </p:stCondLst>
                                  <p:iterate type="lt">
                                    <p:tmPct val="10000"/>
                                  </p:iterate>
                                  <p:childTnLst>
                                    <p:animClr clrSpc="rgb" dir="cw">
                                      <p:cBhvr override="childStyle">
                                        <p:cTn id="16" dur="500" fill="hold"/>
                                        <p:tgtEl>
                                          <p:spTgt spid="3">
                                            <p:txEl>
                                              <p:pRg st="11" end="11"/>
                                            </p:txEl>
                                          </p:spTgt>
                                        </p:tgtEl>
                                        <p:attrNameLst>
                                          <p:attrName>style.color</p:attrName>
                                        </p:attrNameLst>
                                      </p:cBhvr>
                                      <p:to>
                                        <a:schemeClr val="accent2"/>
                                      </p:to>
                                    </p:animClr>
                                    <p:animClr clrSpc="rgb" dir="cw">
                                      <p:cBhvr>
                                        <p:cTn id="17" dur="500" fill="hold"/>
                                        <p:tgtEl>
                                          <p:spTgt spid="3">
                                            <p:txEl>
                                              <p:pRg st="11" end="11"/>
                                            </p:txEl>
                                          </p:spTgt>
                                        </p:tgtEl>
                                        <p:attrNameLst>
                                          <p:attrName>fillcolor</p:attrName>
                                        </p:attrNameLst>
                                      </p:cBhvr>
                                      <p:to>
                                        <a:schemeClr val="accent2"/>
                                      </p:to>
                                    </p:animClr>
                                    <p:set>
                                      <p:cBhvr>
                                        <p:cTn id="18" dur="500" fill="hold"/>
                                        <p:tgtEl>
                                          <p:spTgt spid="3">
                                            <p:txEl>
                                              <p:pRg st="11" end="11"/>
                                            </p:txEl>
                                          </p:spTgt>
                                        </p:tgtEl>
                                        <p:attrNameLst>
                                          <p:attrName>fill.type</p:attrName>
                                        </p:attrNameLst>
                                      </p:cBhvr>
                                      <p:to>
                                        <p:strVal val="solid"/>
                                      </p:to>
                                    </p:set>
                                    <p:anim to="1.5" calcmode="lin" valueType="num">
                                      <p:cBhvr override="childStyle">
                                        <p:cTn id="19" dur="500" fill="hold"/>
                                        <p:tgtEl>
                                          <p:spTgt spid="3">
                                            <p:txEl>
                                              <p:pRg st="11" end="11"/>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Acute Bacterial Sinusitis in kids</a:t>
            </a:r>
            <a:br>
              <a:rPr lang="en-US" dirty="0" smtClean="0"/>
            </a:br>
            <a:r>
              <a:rPr lang="en-US" dirty="0" smtClean="0"/>
              <a:t>AAP Update	(last 2001)</a:t>
            </a:r>
            <a:endParaRPr lang="en-US" dirty="0"/>
          </a:p>
        </p:txBody>
      </p:sp>
      <p:sp>
        <p:nvSpPr>
          <p:cNvPr id="3" name="Content Placeholder 2"/>
          <p:cNvSpPr>
            <a:spLocks noGrp="1"/>
          </p:cNvSpPr>
          <p:nvPr>
            <p:ph idx="1"/>
          </p:nvPr>
        </p:nvSpPr>
        <p:spPr/>
        <p:txBody>
          <a:bodyPr>
            <a:normAutofit fontScale="77500" lnSpcReduction="20000"/>
          </a:bodyPr>
          <a:lstStyle/>
          <a:p>
            <a:pPr fontAlgn="base"/>
            <a:r>
              <a:rPr lang="en-US" dirty="0"/>
              <a:t>Clinicians should make a presumptive diagnosis of acute bacterial sinusitis when a child with an acute URI presents with the following:</a:t>
            </a:r>
          </a:p>
          <a:p>
            <a:pPr lvl="1" fontAlgn="base"/>
            <a:r>
              <a:rPr lang="en-US" dirty="0"/>
              <a:t>Persistent illness, </a:t>
            </a:r>
            <a:r>
              <a:rPr lang="en-US" dirty="0" err="1"/>
              <a:t>ie</a:t>
            </a:r>
            <a:r>
              <a:rPr lang="en-US" dirty="0"/>
              <a:t>, nasal discharge (of any quality) or daytime cough or both lasting more than 10 days without improvement;</a:t>
            </a:r>
          </a:p>
          <a:p>
            <a:pPr lvl="2" fontAlgn="base"/>
            <a:r>
              <a:rPr lang="en-US" dirty="0"/>
              <a:t>OR</a:t>
            </a:r>
          </a:p>
          <a:p>
            <a:pPr lvl="1" fontAlgn="base"/>
            <a:r>
              <a:rPr lang="en-US" dirty="0"/>
              <a:t>Worsening course, </a:t>
            </a:r>
            <a:r>
              <a:rPr lang="en-US" dirty="0" err="1"/>
              <a:t>ie</a:t>
            </a:r>
            <a:r>
              <a:rPr lang="en-US" dirty="0"/>
              <a:t>, worsening or new onset of nasal discharge, daytime cough, or fever after initial improvement;</a:t>
            </a:r>
          </a:p>
          <a:p>
            <a:pPr lvl="2" fontAlgn="base"/>
            <a:r>
              <a:rPr lang="en-US" dirty="0"/>
              <a:t>OR</a:t>
            </a:r>
          </a:p>
          <a:p>
            <a:pPr lvl="1" fontAlgn="base"/>
            <a:r>
              <a:rPr lang="en-US" dirty="0"/>
              <a:t>Severe onset, </a:t>
            </a:r>
            <a:r>
              <a:rPr lang="en-US" dirty="0" err="1"/>
              <a:t>ie</a:t>
            </a:r>
            <a:r>
              <a:rPr lang="en-US" dirty="0"/>
              <a:t>, concurrent fever (temperature ≥39°C/102.2°F) and purulent nasal discharge for at least 3 consecutive days (Evidence Quality: B; Recommendation).</a:t>
            </a:r>
          </a:p>
          <a:p>
            <a:r>
              <a:rPr lang="en-US" dirty="0" smtClean="0"/>
              <a:t>No IMAGING unless you suspect orbital or CNS involvement</a:t>
            </a:r>
          </a:p>
          <a:p>
            <a:pPr lvl="1"/>
            <a:endParaRPr lang="en-US" dirty="0"/>
          </a:p>
        </p:txBody>
      </p:sp>
      <p:sp>
        <p:nvSpPr>
          <p:cNvPr id="4" name="Footer Placeholder 3"/>
          <p:cNvSpPr>
            <a:spLocks noGrp="1"/>
          </p:cNvSpPr>
          <p:nvPr>
            <p:ph type="ftr" sz="quarter" idx="11"/>
          </p:nvPr>
        </p:nvSpPr>
        <p:spPr/>
        <p:txBody>
          <a:bodyPr/>
          <a:lstStyle/>
          <a:p>
            <a:r>
              <a:rPr lang="en-US" smtClean="0"/>
              <a:t>Wald ER et al. Pediatrics 2013 Jul. Smith MJ. Pediatrics 2013 Jul. - See more at: http://www.jwatch.org/na31073/2013/07/12/acute-bacterial-sinusitis-children#sthash.9LnCD5pu.dpuf</a:t>
            </a:r>
            <a:endParaRPr lang="en-US"/>
          </a:p>
        </p:txBody>
      </p:sp>
    </p:spTree>
    <p:extLst>
      <p:ext uri="{BB962C8B-B14F-4D97-AF65-F5344CB8AC3E}">
        <p14:creationId xmlns:p14="http://schemas.microsoft.com/office/powerpoint/2010/main" val="261625281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Acute Bacterial Sinusitis in kids</a:t>
            </a:r>
            <a:br>
              <a:rPr lang="en-US" dirty="0" smtClean="0"/>
            </a:br>
            <a:r>
              <a:rPr lang="en-US" dirty="0" smtClean="0"/>
              <a:t>AAP Update	(last 2001)</a:t>
            </a:r>
            <a:endParaRPr lang="en-US" dirty="0"/>
          </a:p>
        </p:txBody>
      </p:sp>
      <p:sp>
        <p:nvSpPr>
          <p:cNvPr id="3" name="Content Placeholder 2"/>
          <p:cNvSpPr>
            <a:spLocks noGrp="1"/>
          </p:cNvSpPr>
          <p:nvPr>
            <p:ph idx="1"/>
          </p:nvPr>
        </p:nvSpPr>
        <p:spPr/>
        <p:txBody>
          <a:bodyPr>
            <a:normAutofit/>
          </a:bodyPr>
          <a:lstStyle/>
          <a:p>
            <a:r>
              <a:rPr lang="en-US" dirty="0" smtClean="0"/>
              <a:t>Treatment indicated if severe onset or worsening course criteria met.  ‘Consider’ treatment if just persistent (</a:t>
            </a:r>
            <a:r>
              <a:rPr lang="en-US" dirty="0" err="1" smtClean="0"/>
              <a:t>abx</a:t>
            </a:r>
            <a:r>
              <a:rPr lang="en-US" dirty="0" smtClean="0"/>
              <a:t> v watchful waiting for three days)</a:t>
            </a:r>
          </a:p>
          <a:p>
            <a:r>
              <a:rPr lang="en-US" dirty="0" smtClean="0"/>
              <a:t>Amoxicillin at 45 mg/kg day for about 10 days (7 days after symptom free).  Can use </a:t>
            </a:r>
            <a:r>
              <a:rPr lang="en-US" dirty="0" err="1" smtClean="0"/>
              <a:t>amox-clav</a:t>
            </a:r>
            <a:r>
              <a:rPr lang="en-US" dirty="0" smtClean="0"/>
              <a:t> 80-90 mg/kg/day if concerned about resistance or in severe illness/ younger patient</a:t>
            </a:r>
            <a:endParaRPr lang="en-US" dirty="0"/>
          </a:p>
        </p:txBody>
      </p:sp>
      <p:sp>
        <p:nvSpPr>
          <p:cNvPr id="4" name="Footer Placeholder 3"/>
          <p:cNvSpPr>
            <a:spLocks noGrp="1"/>
          </p:cNvSpPr>
          <p:nvPr>
            <p:ph type="ftr" sz="quarter" idx="11"/>
          </p:nvPr>
        </p:nvSpPr>
        <p:spPr/>
        <p:txBody>
          <a:bodyPr/>
          <a:lstStyle/>
          <a:p>
            <a:r>
              <a:rPr lang="en-US" smtClean="0"/>
              <a:t>Wald ER et al. Pediatrics 2013 Jul. Smith MJ. Pediatrics 2013 Jul. - See more at: http://www.jwatch.org/na31073/2013/07/12/acute-bacterial-sinusitis-children#sthash.9LnCD5pu.dpuf</a:t>
            </a:r>
            <a:endParaRPr lang="en-US"/>
          </a:p>
        </p:txBody>
      </p:sp>
    </p:spTree>
    <p:extLst>
      <p:ext uri="{BB962C8B-B14F-4D97-AF65-F5344CB8AC3E}">
        <p14:creationId xmlns:p14="http://schemas.microsoft.com/office/powerpoint/2010/main" val="234805558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Acute Bacterial Sinusitis in kids</a:t>
            </a:r>
            <a:br>
              <a:rPr lang="en-US" dirty="0" smtClean="0"/>
            </a:br>
            <a:r>
              <a:rPr lang="en-US" dirty="0" smtClean="0"/>
              <a:t>AAP Update	(last 2001)</a:t>
            </a:r>
            <a:endParaRPr lang="en-US" dirty="0"/>
          </a:p>
        </p:txBody>
      </p:sp>
      <p:sp>
        <p:nvSpPr>
          <p:cNvPr id="3" name="Content Placeholder 2"/>
          <p:cNvSpPr>
            <a:spLocks noGrp="1"/>
          </p:cNvSpPr>
          <p:nvPr>
            <p:ph idx="1"/>
          </p:nvPr>
        </p:nvSpPr>
        <p:spPr/>
        <p:txBody>
          <a:bodyPr>
            <a:normAutofit/>
          </a:bodyPr>
          <a:lstStyle/>
          <a:p>
            <a:r>
              <a:rPr lang="en-US" dirty="0" smtClean="0"/>
              <a:t>Should improve within 72 hours, reassess if not or if worsen</a:t>
            </a:r>
            <a:endParaRPr lang="en-US" dirty="0"/>
          </a:p>
        </p:txBody>
      </p:sp>
      <p:sp>
        <p:nvSpPr>
          <p:cNvPr id="4" name="Footer Placeholder 3"/>
          <p:cNvSpPr>
            <a:spLocks noGrp="1"/>
          </p:cNvSpPr>
          <p:nvPr>
            <p:ph type="ftr" sz="quarter" idx="11"/>
          </p:nvPr>
        </p:nvSpPr>
        <p:spPr/>
        <p:txBody>
          <a:bodyPr/>
          <a:lstStyle/>
          <a:p>
            <a:r>
              <a:rPr lang="en-US" smtClean="0"/>
              <a:t>Wald ER et al. Pediatrics 2013 Jul. Smith MJ. Pediatrics 2013 Jul. - See more at: http://www.jwatch.org/na31073/2013/07/12/acute-bacterial-sinusitis-children#sthash.9LnCD5pu.dpuf</a:t>
            </a:r>
            <a:endParaRPr lang="en-US"/>
          </a:p>
        </p:txBody>
      </p:sp>
    </p:spTree>
    <p:extLst>
      <p:ext uri="{BB962C8B-B14F-4D97-AF65-F5344CB8AC3E}">
        <p14:creationId xmlns:p14="http://schemas.microsoft.com/office/powerpoint/2010/main" val="422762738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and what to start feeding your baby?!</a:t>
            </a:r>
            <a:endParaRPr lang="en-US" dirty="0"/>
          </a:p>
        </p:txBody>
      </p:sp>
      <p:sp>
        <p:nvSpPr>
          <p:cNvPr id="3" name="Content Placeholder 2"/>
          <p:cNvSpPr>
            <a:spLocks noGrp="1"/>
          </p:cNvSpPr>
          <p:nvPr>
            <p:ph idx="1"/>
          </p:nvPr>
        </p:nvSpPr>
        <p:spPr/>
        <p:txBody>
          <a:bodyPr>
            <a:normAutofit/>
          </a:bodyPr>
          <a:lstStyle/>
          <a:p>
            <a:r>
              <a:rPr lang="en-US" dirty="0"/>
              <a:t>The American Academy of Allergy, Asthma &amp; Immunology (AAAAI) </a:t>
            </a:r>
            <a:r>
              <a:rPr lang="en-US" dirty="0" smtClean="0"/>
              <a:t>– Jan 2013</a:t>
            </a:r>
          </a:p>
          <a:p>
            <a:pPr lvl="1" fontAlgn="base"/>
            <a:r>
              <a:rPr lang="en-US" dirty="0"/>
              <a:t>Avoidance of allergenic foods during lactation is not recommended</a:t>
            </a:r>
            <a:r>
              <a:rPr lang="en-US" dirty="0" smtClean="0"/>
              <a:t>.</a:t>
            </a:r>
            <a:endParaRPr lang="en-US" sz="4400" dirty="0" smtClean="0"/>
          </a:p>
          <a:p>
            <a:pPr lvl="1" fontAlgn="base"/>
            <a:r>
              <a:rPr lang="en-US" dirty="0" smtClean="0"/>
              <a:t>Avoidance of allergenic foods (except peanuts) during pregnancy is not recommended. Data are inconclusive on peanut ingestion during pregnancy and development of peanut allergy. This choice is left for parents to decide.</a:t>
            </a:r>
            <a:endParaRPr lang="en-US" sz="4400" dirty="0" smtClean="0"/>
          </a:p>
          <a:p>
            <a:pPr lvl="1" fontAlgn="base"/>
            <a:endParaRPr lang="en-US" dirty="0" smtClean="0"/>
          </a:p>
        </p:txBody>
      </p:sp>
      <p:sp>
        <p:nvSpPr>
          <p:cNvPr id="4" name="Footer Placeholder 3"/>
          <p:cNvSpPr>
            <a:spLocks noGrp="1"/>
          </p:cNvSpPr>
          <p:nvPr>
            <p:ph type="ftr" sz="quarter" idx="11"/>
          </p:nvPr>
        </p:nvSpPr>
        <p:spPr/>
        <p:txBody>
          <a:bodyPr/>
          <a:lstStyle/>
          <a:p>
            <a:r>
              <a:rPr lang="en-US" smtClean="0"/>
              <a:t>Fleischer DM et al. J Allergy Clin Immunol In Pract 2013 Jan</a:t>
            </a:r>
            <a:endParaRPr lang="en-US"/>
          </a:p>
        </p:txBody>
      </p:sp>
    </p:spTree>
    <p:extLst>
      <p:ext uri="{BB962C8B-B14F-4D97-AF65-F5344CB8AC3E}">
        <p14:creationId xmlns:p14="http://schemas.microsoft.com/office/powerpoint/2010/main" val="311352068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 Health- </a:t>
            </a:r>
            <a:r>
              <a:rPr lang="en-US" dirty="0" err="1" smtClean="0"/>
              <a:t>Varenicline</a:t>
            </a:r>
            <a:r>
              <a:rPr lang="en-US" dirty="0" smtClean="0"/>
              <a:t> safety</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Varenicline</a:t>
            </a:r>
            <a:r>
              <a:rPr lang="en-US" dirty="0" smtClean="0"/>
              <a:t> Black Box Warning from FDA 2009</a:t>
            </a:r>
          </a:p>
          <a:p>
            <a:pPr marL="0" indent="0">
              <a:buNone/>
            </a:pPr>
            <a:r>
              <a:rPr lang="en-US" b="1" dirty="0"/>
              <a:t>Neuropsychiatric Symptoms and </a:t>
            </a:r>
            <a:r>
              <a:rPr lang="en-US" b="1" dirty="0" err="1"/>
              <a:t>Suicidality</a:t>
            </a:r>
            <a:endParaRPr lang="en-US" dirty="0"/>
          </a:p>
          <a:p>
            <a:pPr marL="0" indent="0">
              <a:buNone/>
            </a:pPr>
            <a:r>
              <a:rPr lang="en-US" dirty="0"/>
              <a:t>monitor for serious neuropsychiatric events incl. behavior change, hostility, agitation, depression, and </a:t>
            </a:r>
            <a:r>
              <a:rPr lang="en-US" dirty="0" err="1"/>
              <a:t>suicidality</a:t>
            </a:r>
            <a:r>
              <a:rPr lang="en-US" dirty="0"/>
              <a:t> as well as worsening of preexisting psychiatric illness which have occurred in </a:t>
            </a:r>
            <a:r>
              <a:rPr lang="en-US" dirty="0" err="1"/>
              <a:t>pts</a:t>
            </a:r>
            <a:r>
              <a:rPr lang="en-US" dirty="0"/>
              <a:t> taking </a:t>
            </a:r>
            <a:r>
              <a:rPr lang="en-US" dirty="0" err="1"/>
              <a:t>varenicline</a:t>
            </a:r>
            <a:r>
              <a:rPr lang="en-US" dirty="0"/>
              <a:t> and after discontinuation; some cases possibly complicated by nicotine withdrawal </a:t>
            </a:r>
            <a:r>
              <a:rPr lang="en-US" dirty="0" err="1"/>
              <a:t>sx</a:t>
            </a:r>
            <a:r>
              <a:rPr lang="en-US" dirty="0"/>
              <a:t>, but also reported in </a:t>
            </a:r>
            <a:r>
              <a:rPr lang="en-US" dirty="0" err="1"/>
              <a:t>pts</a:t>
            </a:r>
            <a:r>
              <a:rPr lang="en-US" dirty="0"/>
              <a:t> who continue to smoke while taking </a:t>
            </a:r>
            <a:r>
              <a:rPr lang="en-US" dirty="0" err="1"/>
              <a:t>varenicline</a:t>
            </a:r>
            <a:r>
              <a:rPr lang="en-US" dirty="0"/>
              <a:t>; weigh </a:t>
            </a:r>
            <a:r>
              <a:rPr lang="en-US" dirty="0" err="1"/>
              <a:t>varenicline</a:t>
            </a:r>
            <a:r>
              <a:rPr lang="en-US" dirty="0"/>
              <a:t> risks vs. benefits of smoking cessation</a:t>
            </a:r>
          </a:p>
          <a:p>
            <a:endParaRPr lang="en-US" dirty="0"/>
          </a:p>
        </p:txBody>
      </p:sp>
      <p:sp>
        <p:nvSpPr>
          <p:cNvPr id="4" name="Footer Placeholder 3"/>
          <p:cNvSpPr>
            <a:spLocks noGrp="1"/>
          </p:cNvSpPr>
          <p:nvPr>
            <p:ph type="ftr" sz="quarter" idx="11"/>
          </p:nvPr>
        </p:nvSpPr>
        <p:spPr>
          <a:xfrm>
            <a:off x="3124199" y="5943600"/>
            <a:ext cx="4106333" cy="777875"/>
          </a:xfrm>
        </p:spPr>
        <p:txBody>
          <a:bodyPr/>
          <a:lstStyle/>
          <a:p>
            <a:r>
              <a:rPr lang="pl-PL" sz="1800" dirty="0" smtClean="0"/>
              <a:t>(Am J Psychiatry 2013; 170:1460–1467)</a:t>
            </a:r>
            <a:endParaRPr lang="en-US" sz="1800" dirty="0"/>
          </a:p>
        </p:txBody>
      </p:sp>
    </p:spTree>
    <p:extLst>
      <p:ext uri="{BB962C8B-B14F-4D97-AF65-F5344CB8AC3E}">
        <p14:creationId xmlns:p14="http://schemas.microsoft.com/office/powerpoint/2010/main" val="73331949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and what to start feeding your baby?!</a:t>
            </a:r>
            <a:endParaRPr lang="en-US" dirty="0"/>
          </a:p>
        </p:txBody>
      </p:sp>
      <p:sp>
        <p:nvSpPr>
          <p:cNvPr id="3" name="Content Placeholder 2"/>
          <p:cNvSpPr>
            <a:spLocks noGrp="1"/>
          </p:cNvSpPr>
          <p:nvPr>
            <p:ph idx="1"/>
          </p:nvPr>
        </p:nvSpPr>
        <p:spPr/>
        <p:txBody>
          <a:bodyPr>
            <a:normAutofit/>
          </a:bodyPr>
          <a:lstStyle/>
          <a:p>
            <a:pPr lvl="1" fontAlgn="base"/>
            <a:r>
              <a:rPr lang="en-US" dirty="0" smtClean="0"/>
              <a:t>Exclusive </a:t>
            </a:r>
            <a:r>
              <a:rPr lang="en-US" dirty="0"/>
              <a:t>breast-feeding is recommended for the first 4 months of life, and breast-feeding ideally should continue through the first year. </a:t>
            </a:r>
            <a:endParaRPr lang="en-US" dirty="0" smtClean="0"/>
          </a:p>
          <a:p>
            <a:pPr lvl="2" fontAlgn="base"/>
            <a:r>
              <a:rPr lang="en-US" dirty="0" smtClean="0"/>
              <a:t>When </a:t>
            </a:r>
            <a:r>
              <a:rPr lang="en-US" dirty="0"/>
              <a:t>breast-feeding is not possible in high-risk children, consider a partial whey </a:t>
            </a:r>
            <a:r>
              <a:rPr lang="en-US" dirty="0" err="1"/>
              <a:t>hydrolysate</a:t>
            </a:r>
            <a:r>
              <a:rPr lang="en-US" dirty="0"/>
              <a:t> formula or extensively hydrolyzed formula. Soy formula has no advantage over milk-based formula for prevention of allergy.</a:t>
            </a:r>
            <a:endParaRPr lang="en-US" sz="4000" dirty="0"/>
          </a:p>
          <a:p>
            <a:pPr lvl="1" fontAlgn="base"/>
            <a:r>
              <a:rPr lang="en-US" dirty="0"/>
              <a:t>Complementary foods can be introduced between ages 4 and 6 months</a:t>
            </a:r>
            <a:r>
              <a:rPr lang="en-US" dirty="0" smtClean="0"/>
              <a:t>.</a:t>
            </a:r>
            <a:endParaRPr lang="en-US" sz="4400" dirty="0"/>
          </a:p>
        </p:txBody>
      </p:sp>
      <p:sp>
        <p:nvSpPr>
          <p:cNvPr id="4" name="Footer Placeholder 3"/>
          <p:cNvSpPr>
            <a:spLocks noGrp="1"/>
          </p:cNvSpPr>
          <p:nvPr>
            <p:ph type="ftr" sz="quarter" idx="11"/>
          </p:nvPr>
        </p:nvSpPr>
        <p:spPr/>
        <p:txBody>
          <a:bodyPr/>
          <a:lstStyle/>
          <a:p>
            <a:r>
              <a:rPr lang="en-US" smtClean="0"/>
              <a:t>Fleischer DM et al. J Allergy Clin Immunol In Pract 2013 Jan</a:t>
            </a:r>
            <a:endParaRPr lang="en-US"/>
          </a:p>
        </p:txBody>
      </p:sp>
    </p:spTree>
    <p:extLst>
      <p:ext uri="{BB962C8B-B14F-4D97-AF65-F5344CB8AC3E}">
        <p14:creationId xmlns:p14="http://schemas.microsoft.com/office/powerpoint/2010/main" val="311352068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and what to start feeding your baby?!</a:t>
            </a:r>
            <a:endParaRPr lang="en-US" dirty="0"/>
          </a:p>
        </p:txBody>
      </p:sp>
      <p:sp>
        <p:nvSpPr>
          <p:cNvPr id="3" name="Content Placeholder 2"/>
          <p:cNvSpPr>
            <a:spLocks noGrp="1"/>
          </p:cNvSpPr>
          <p:nvPr>
            <p:ph idx="1"/>
          </p:nvPr>
        </p:nvSpPr>
        <p:spPr/>
        <p:txBody>
          <a:bodyPr>
            <a:normAutofit fontScale="92500" lnSpcReduction="20000"/>
          </a:bodyPr>
          <a:lstStyle/>
          <a:p>
            <a:pPr lvl="1" fontAlgn="base"/>
            <a:r>
              <a:rPr lang="en-US" dirty="0" smtClean="0"/>
              <a:t>Highly </a:t>
            </a:r>
            <a:r>
              <a:rPr lang="en-US" dirty="0"/>
              <a:t>allergenic foods can be started in small doses at home once other foods such as grains and vegetables are tolerated. New foods can be tried every few days. Early introduction may actually reduce food allergy.</a:t>
            </a:r>
            <a:endParaRPr lang="en-US" sz="4400" dirty="0"/>
          </a:p>
          <a:p>
            <a:pPr lvl="1" fontAlgn="base"/>
            <a:r>
              <a:rPr lang="en-US" dirty="0"/>
              <a:t>Acidic foods such as berries, tomato, and citrus can cause local irritant reactions but rarely cause systemic reactions and do not need to be delayed.</a:t>
            </a:r>
            <a:endParaRPr lang="en-US" sz="4400" dirty="0"/>
          </a:p>
          <a:p>
            <a:pPr lvl="1" fontAlgn="base"/>
            <a:r>
              <a:rPr lang="en-US" dirty="0"/>
              <a:t>Routine allergy testing is not recommended prior to initiation of foods. Allergy consultation might be warranted in infants with severe eczema or history of adverse food reactions</a:t>
            </a:r>
            <a:r>
              <a:rPr lang="en-US" dirty="0" smtClean="0"/>
              <a:t>.</a:t>
            </a:r>
            <a:endParaRPr lang="en-US" sz="4400" dirty="0"/>
          </a:p>
        </p:txBody>
      </p:sp>
      <p:sp>
        <p:nvSpPr>
          <p:cNvPr id="4" name="Footer Placeholder 3"/>
          <p:cNvSpPr>
            <a:spLocks noGrp="1"/>
          </p:cNvSpPr>
          <p:nvPr>
            <p:ph type="ftr" sz="quarter" idx="11"/>
          </p:nvPr>
        </p:nvSpPr>
        <p:spPr/>
        <p:txBody>
          <a:bodyPr/>
          <a:lstStyle/>
          <a:p>
            <a:r>
              <a:rPr lang="en-US" smtClean="0"/>
              <a:t>Fleischer DM et al. J Allergy Clin Immunol In Pract 2013 Jan</a:t>
            </a:r>
            <a:endParaRPr lang="en-US"/>
          </a:p>
        </p:txBody>
      </p:sp>
    </p:spTree>
    <p:extLst>
      <p:ext uri="{BB962C8B-B14F-4D97-AF65-F5344CB8AC3E}">
        <p14:creationId xmlns:p14="http://schemas.microsoft.com/office/powerpoint/2010/main" val="311352068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and what to start feeding your baby?!</a:t>
            </a:r>
            <a:endParaRPr lang="en-US" dirty="0"/>
          </a:p>
        </p:txBody>
      </p:sp>
      <p:sp>
        <p:nvSpPr>
          <p:cNvPr id="3" name="Content Placeholder 2"/>
          <p:cNvSpPr>
            <a:spLocks noGrp="1"/>
          </p:cNvSpPr>
          <p:nvPr>
            <p:ph idx="1"/>
          </p:nvPr>
        </p:nvSpPr>
        <p:spPr/>
        <p:txBody>
          <a:bodyPr>
            <a:normAutofit/>
          </a:bodyPr>
          <a:lstStyle/>
          <a:p>
            <a:pPr lvl="1" fontAlgn="base"/>
            <a:r>
              <a:rPr lang="en-US" dirty="0" smtClean="0"/>
              <a:t>A </a:t>
            </a:r>
            <a:r>
              <a:rPr lang="en-US" dirty="0"/>
              <a:t>child with a sibling with peanut allergy has a 7% risk for peanut allergy. Allergy consultation can be considered for such children, although typically the slow introduction of peanut at home is safe. An initial fatal peanut reaction in an infant has never been reported.</a:t>
            </a:r>
            <a:endParaRPr lang="en-US" sz="4400"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Fleischer DM et al. J Allergy Clin Immunol In Pract 2013 Jan</a:t>
            </a:r>
            <a:endParaRPr lang="en-US"/>
          </a:p>
        </p:txBody>
      </p:sp>
    </p:spTree>
    <p:extLst>
      <p:ext uri="{BB962C8B-B14F-4D97-AF65-F5344CB8AC3E}">
        <p14:creationId xmlns:p14="http://schemas.microsoft.com/office/powerpoint/2010/main" val="31135206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 Health- </a:t>
            </a:r>
            <a:r>
              <a:rPr lang="en-US" dirty="0" err="1" smtClean="0"/>
              <a:t>Varenicline</a:t>
            </a:r>
            <a:r>
              <a:rPr lang="en-US" dirty="0" smtClean="0"/>
              <a:t> safety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Methods: NIMH funded </a:t>
            </a:r>
            <a:r>
              <a:rPr lang="en-US" dirty="0" err="1" smtClean="0"/>
              <a:t>metanalysis</a:t>
            </a:r>
            <a:r>
              <a:rPr lang="en-US" dirty="0" smtClean="0"/>
              <a:t>, two data sources</a:t>
            </a:r>
          </a:p>
          <a:p>
            <a:pPr lvl="1"/>
            <a:r>
              <a:rPr lang="en-US" dirty="0" smtClean="0"/>
              <a:t>8027 from Pfizer’s 17 placebo controlled RCTs</a:t>
            </a:r>
          </a:p>
          <a:p>
            <a:pPr lvl="1"/>
            <a:r>
              <a:rPr lang="en-US" dirty="0" smtClean="0"/>
              <a:t>DOD database 35800</a:t>
            </a:r>
          </a:p>
          <a:p>
            <a:r>
              <a:rPr lang="en-US" dirty="0" smtClean="0"/>
              <a:t>Results</a:t>
            </a:r>
          </a:p>
          <a:p>
            <a:pPr lvl="1"/>
            <a:r>
              <a:rPr lang="en-US" dirty="0"/>
              <a:t>In the randomized controlled trials, </a:t>
            </a:r>
            <a:r>
              <a:rPr lang="en-US" dirty="0" err="1"/>
              <a:t>varenicline</a:t>
            </a:r>
            <a:r>
              <a:rPr lang="en-US" dirty="0"/>
              <a:t> </a:t>
            </a:r>
            <a:r>
              <a:rPr lang="en-US" b="1" dirty="0"/>
              <a:t>increased the risk of nausea </a:t>
            </a:r>
            <a:r>
              <a:rPr lang="en-US" dirty="0"/>
              <a:t>(odds ratio=3.69, 95% CI=3.03–4.48) </a:t>
            </a:r>
            <a:r>
              <a:rPr lang="en-US" b="1" dirty="0"/>
              <a:t>but not rates of suicidal events, depression, or aggression/agitation. It significantly </a:t>
            </a:r>
            <a:r>
              <a:rPr lang="en-US" b="1" dirty="0" smtClean="0"/>
              <a:t>increased </a:t>
            </a:r>
            <a:r>
              <a:rPr lang="en-US" b="1" dirty="0"/>
              <a:t>the abstinence rate</a:t>
            </a:r>
            <a:r>
              <a:rPr lang="en-US" dirty="0"/>
              <a:t>, by 124% compared with placebo and 22% </a:t>
            </a:r>
            <a:r>
              <a:rPr lang="en-US" dirty="0" smtClean="0"/>
              <a:t>compared </a:t>
            </a:r>
            <a:r>
              <a:rPr lang="en-US" dirty="0"/>
              <a:t>with bupropion</a:t>
            </a:r>
            <a:r>
              <a:rPr lang="en-US" b="1" dirty="0"/>
              <a:t>. Having a current or past psychiatric illness increased the risk of neuropsychiatric events equally in treated and placebo patients</a:t>
            </a:r>
            <a:r>
              <a:rPr lang="en-US" dirty="0"/>
              <a:t>. </a:t>
            </a:r>
            <a:endParaRPr lang="en-US" dirty="0" smtClean="0"/>
          </a:p>
          <a:p>
            <a:pPr lvl="1"/>
            <a:endParaRPr lang="en-US" dirty="0" smtClean="0"/>
          </a:p>
        </p:txBody>
      </p:sp>
      <p:sp>
        <p:nvSpPr>
          <p:cNvPr id="4" name="Footer Placeholder 3"/>
          <p:cNvSpPr>
            <a:spLocks noGrp="1"/>
          </p:cNvSpPr>
          <p:nvPr>
            <p:ph type="ftr" sz="quarter" idx="11"/>
          </p:nvPr>
        </p:nvSpPr>
        <p:spPr>
          <a:xfrm>
            <a:off x="1676400" y="6126164"/>
            <a:ext cx="4343400" cy="595312"/>
          </a:xfrm>
        </p:spPr>
        <p:txBody>
          <a:bodyPr/>
          <a:lstStyle/>
          <a:p>
            <a:r>
              <a:rPr lang="pl-PL" sz="1800" dirty="0" smtClean="0"/>
              <a:t>(Am J Psychiatry 2013; 170:1460–1467)</a:t>
            </a:r>
            <a:endParaRPr lang="en-US" sz="1800" dirty="0"/>
          </a:p>
        </p:txBody>
      </p:sp>
    </p:spTree>
    <p:extLst>
      <p:ext uri="{BB962C8B-B14F-4D97-AF65-F5344CB8AC3E}">
        <p14:creationId xmlns:p14="http://schemas.microsoft.com/office/powerpoint/2010/main" val="149653599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 Health- </a:t>
            </a:r>
            <a:r>
              <a:rPr lang="en-US" dirty="0" err="1" smtClean="0"/>
              <a:t>Varenicline</a:t>
            </a:r>
            <a:r>
              <a:rPr lang="en-US" dirty="0" smtClean="0"/>
              <a:t> safety</a:t>
            </a:r>
            <a:endParaRPr lang="en-US" dirty="0"/>
          </a:p>
        </p:txBody>
      </p:sp>
      <p:sp>
        <p:nvSpPr>
          <p:cNvPr id="3" name="Content Placeholder 2"/>
          <p:cNvSpPr>
            <a:spLocks noGrp="1"/>
          </p:cNvSpPr>
          <p:nvPr>
            <p:ph idx="1"/>
          </p:nvPr>
        </p:nvSpPr>
        <p:spPr/>
        <p:txBody>
          <a:bodyPr>
            <a:normAutofit/>
          </a:bodyPr>
          <a:lstStyle/>
          <a:p>
            <a:pPr lvl="1"/>
            <a:r>
              <a:rPr lang="en-US" dirty="0"/>
              <a:t>In the DOD study, after propensity score matching, the </a:t>
            </a:r>
            <a:r>
              <a:rPr lang="en-US" b="1" dirty="0" smtClean="0"/>
              <a:t>overall </a:t>
            </a:r>
            <a:r>
              <a:rPr lang="en-US" b="1" dirty="0"/>
              <a:t>rate of neuropsychiatric disorders was </a:t>
            </a:r>
            <a:r>
              <a:rPr lang="en-US" b="1" dirty="0" err="1" smtClean="0"/>
              <a:t>significantlly</a:t>
            </a:r>
            <a:r>
              <a:rPr lang="en-US" b="1" dirty="0" smtClean="0"/>
              <a:t> lower </a:t>
            </a:r>
            <a:r>
              <a:rPr lang="en-US" b="1" dirty="0"/>
              <a:t>for </a:t>
            </a:r>
            <a:r>
              <a:rPr lang="en-US" b="1" dirty="0" err="1"/>
              <a:t>varenicline</a:t>
            </a:r>
            <a:r>
              <a:rPr lang="en-US" b="1" dirty="0"/>
              <a:t> than for nicotine replacement therapy </a:t>
            </a:r>
            <a:r>
              <a:rPr lang="en-US" dirty="0"/>
              <a:t>(2.28% </a:t>
            </a:r>
            <a:r>
              <a:rPr lang="en-US" dirty="0" smtClean="0"/>
              <a:t>compared </a:t>
            </a:r>
            <a:r>
              <a:rPr lang="en-US" dirty="0"/>
              <a:t>with 3.16%). </a:t>
            </a:r>
            <a:endParaRPr lang="en-US" dirty="0" smtClean="0"/>
          </a:p>
          <a:p>
            <a:pPr marL="457200" lvl="1" indent="0">
              <a:buNone/>
            </a:pPr>
            <a:endParaRPr lang="en-US" dirty="0" smtClean="0"/>
          </a:p>
        </p:txBody>
      </p:sp>
      <p:sp>
        <p:nvSpPr>
          <p:cNvPr id="4" name="Footer Placeholder 3"/>
          <p:cNvSpPr>
            <a:spLocks noGrp="1"/>
          </p:cNvSpPr>
          <p:nvPr>
            <p:ph type="ftr" sz="quarter" idx="11"/>
          </p:nvPr>
        </p:nvSpPr>
        <p:spPr>
          <a:xfrm>
            <a:off x="1676400" y="6126164"/>
            <a:ext cx="4343400" cy="595312"/>
          </a:xfrm>
        </p:spPr>
        <p:txBody>
          <a:bodyPr/>
          <a:lstStyle/>
          <a:p>
            <a:r>
              <a:rPr lang="pl-PL" sz="1800" dirty="0" smtClean="0"/>
              <a:t>(Am J Psychiatry 2013; 170:1460–1467)</a:t>
            </a:r>
            <a:endParaRPr lang="en-US" sz="1800" dirty="0"/>
          </a:p>
        </p:txBody>
      </p:sp>
    </p:spTree>
    <p:extLst>
      <p:ext uri="{BB962C8B-B14F-4D97-AF65-F5344CB8AC3E}">
        <p14:creationId xmlns:p14="http://schemas.microsoft.com/office/powerpoint/2010/main" val="329515129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 Health- </a:t>
            </a:r>
            <a:r>
              <a:rPr lang="en-US" dirty="0" err="1" smtClean="0"/>
              <a:t>Varenicline</a:t>
            </a:r>
            <a:r>
              <a:rPr lang="en-US" dirty="0" smtClean="0"/>
              <a:t> safety</a:t>
            </a:r>
            <a:endParaRPr lang="en-US" dirty="0"/>
          </a:p>
        </p:txBody>
      </p:sp>
      <p:pic>
        <p:nvPicPr>
          <p:cNvPr id="5" name="Content Placeholder 4"/>
          <p:cNvPicPr>
            <a:picLocks noGrp="1" noChangeAspect="1"/>
          </p:cNvPicPr>
          <p:nvPr>
            <p:ph idx="1"/>
          </p:nvPr>
        </p:nvPicPr>
        <p:blipFill>
          <a:blip r:embed="rId2"/>
          <a:srcRect l="11089" r="11089"/>
          <a:stretch>
            <a:fillRect/>
          </a:stretch>
        </p:blipFill>
        <p:spPr/>
      </p:pic>
      <p:sp>
        <p:nvSpPr>
          <p:cNvPr id="4" name="Footer Placeholder 3"/>
          <p:cNvSpPr>
            <a:spLocks noGrp="1"/>
          </p:cNvSpPr>
          <p:nvPr>
            <p:ph type="ftr" sz="quarter" idx="11"/>
          </p:nvPr>
        </p:nvSpPr>
        <p:spPr>
          <a:xfrm>
            <a:off x="1676400" y="6126164"/>
            <a:ext cx="4343400" cy="595312"/>
          </a:xfrm>
        </p:spPr>
        <p:txBody>
          <a:bodyPr/>
          <a:lstStyle/>
          <a:p>
            <a:r>
              <a:rPr lang="pl-PL" sz="1800" dirty="0" smtClean="0"/>
              <a:t>(Am J Psychiatry 2013; 170:1460–1467)</a:t>
            </a:r>
            <a:endParaRPr lang="en-US" sz="1800" dirty="0"/>
          </a:p>
        </p:txBody>
      </p:sp>
    </p:spTree>
    <p:extLst>
      <p:ext uri="{BB962C8B-B14F-4D97-AF65-F5344CB8AC3E}">
        <p14:creationId xmlns:p14="http://schemas.microsoft.com/office/powerpoint/2010/main" val="105765583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Mental Health- Acupuncture for depression</a:t>
            </a:r>
            <a:endParaRPr lang="en-US" dirty="0"/>
          </a:p>
        </p:txBody>
      </p:sp>
      <p:sp>
        <p:nvSpPr>
          <p:cNvPr id="3" name="Content Placeholder 2"/>
          <p:cNvSpPr>
            <a:spLocks noGrp="1"/>
          </p:cNvSpPr>
          <p:nvPr>
            <p:ph idx="1"/>
          </p:nvPr>
        </p:nvSpPr>
        <p:spPr/>
        <p:txBody>
          <a:bodyPr>
            <a:normAutofit/>
          </a:bodyPr>
          <a:lstStyle/>
          <a:p>
            <a:r>
              <a:rPr lang="en-US" dirty="0" smtClean="0"/>
              <a:t>Methods:  Government funded “pragmatic” RCT</a:t>
            </a:r>
          </a:p>
          <a:p>
            <a:pPr lvl="1"/>
            <a:r>
              <a:rPr lang="en-US" dirty="0" smtClean="0"/>
              <a:t>755 adults from primary care randomized to  usual care v 12 weeks of usual care plus ’humanistic counseling’ v 12 weeks acupuncture plus usual care</a:t>
            </a:r>
          </a:p>
          <a:p>
            <a:pPr lvl="1"/>
            <a:r>
              <a:rPr lang="en-US" dirty="0" smtClean="0"/>
              <a:t> Moderate to severe depression at baseline (BDI-II of 20) and followed with PHQ-9 at 3 month intervals</a:t>
            </a:r>
          </a:p>
        </p:txBody>
      </p:sp>
      <p:sp>
        <p:nvSpPr>
          <p:cNvPr id="4" name="Footer Placeholder 3"/>
          <p:cNvSpPr>
            <a:spLocks noGrp="1"/>
          </p:cNvSpPr>
          <p:nvPr>
            <p:ph type="ftr" sz="quarter" idx="11"/>
          </p:nvPr>
        </p:nvSpPr>
        <p:spPr>
          <a:xfrm>
            <a:off x="1676400" y="6126164"/>
            <a:ext cx="4343400" cy="595312"/>
          </a:xfrm>
        </p:spPr>
        <p:txBody>
          <a:bodyPr/>
          <a:lstStyle/>
          <a:p>
            <a:r>
              <a:rPr lang="fr-FR" sz="1800" dirty="0" smtClean="0"/>
              <a:t> </a:t>
            </a:r>
            <a:r>
              <a:rPr lang="fr-FR" sz="1800" dirty="0" err="1" smtClean="0"/>
              <a:t>PLoS</a:t>
            </a:r>
            <a:r>
              <a:rPr lang="fr-FR" sz="1800" dirty="0" smtClean="0"/>
              <a:t> Med 10(9): e1001518. doi:10.1371/journal.pmed.1001518</a:t>
            </a:r>
            <a:endParaRPr lang="en-US" sz="1800" dirty="0"/>
          </a:p>
        </p:txBody>
      </p:sp>
    </p:spTree>
    <p:extLst>
      <p:ext uri="{BB962C8B-B14F-4D97-AF65-F5344CB8AC3E}">
        <p14:creationId xmlns:p14="http://schemas.microsoft.com/office/powerpoint/2010/main" val="127613025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Mental Health- Acupuncture for depression</a:t>
            </a:r>
            <a:endParaRPr lang="en-US" dirty="0"/>
          </a:p>
        </p:txBody>
      </p:sp>
      <p:sp>
        <p:nvSpPr>
          <p:cNvPr id="3" name="Content Placeholder 2"/>
          <p:cNvSpPr>
            <a:spLocks noGrp="1"/>
          </p:cNvSpPr>
          <p:nvPr>
            <p:ph idx="1"/>
          </p:nvPr>
        </p:nvSpPr>
        <p:spPr/>
        <p:txBody>
          <a:bodyPr>
            <a:normAutofit/>
          </a:bodyPr>
          <a:lstStyle/>
          <a:p>
            <a:r>
              <a:rPr lang="en-US" dirty="0" smtClean="0"/>
              <a:t>Results</a:t>
            </a:r>
          </a:p>
          <a:p>
            <a:pPr lvl="1"/>
            <a:r>
              <a:rPr lang="en-US" dirty="0" smtClean="0"/>
              <a:t>Compared to usual care, </a:t>
            </a:r>
            <a:r>
              <a:rPr lang="en-US" b="1" dirty="0" smtClean="0"/>
              <a:t>there was a statistically significant reduction in mean PHQ-9 depression scores at 3 months for acupuncture </a:t>
            </a:r>
            <a:r>
              <a:rPr lang="en-US" dirty="0" smtClean="0"/>
              <a:t>(22.46, 95% CI 23.72 to 21.21) and </a:t>
            </a:r>
            <a:r>
              <a:rPr lang="en-US" dirty="0" err="1" smtClean="0"/>
              <a:t>counselling</a:t>
            </a:r>
            <a:r>
              <a:rPr lang="en-US" dirty="0" smtClean="0"/>
              <a:t> (21.73, 95% CI 23.00 to 20.45), and over 12 months for acupuncture (21.55, 95% CI 22.41 to 20.70) and </a:t>
            </a:r>
            <a:r>
              <a:rPr lang="en-US" dirty="0" err="1" smtClean="0"/>
              <a:t>counselling</a:t>
            </a:r>
            <a:r>
              <a:rPr lang="en-US" dirty="0" smtClean="0"/>
              <a:t> (21.50, 95% CI 22.43 to 20.58)</a:t>
            </a:r>
          </a:p>
        </p:txBody>
      </p:sp>
      <p:sp>
        <p:nvSpPr>
          <p:cNvPr id="4" name="Footer Placeholder 3"/>
          <p:cNvSpPr>
            <a:spLocks noGrp="1"/>
          </p:cNvSpPr>
          <p:nvPr>
            <p:ph type="ftr" sz="quarter" idx="11"/>
          </p:nvPr>
        </p:nvSpPr>
        <p:spPr>
          <a:xfrm>
            <a:off x="1676400" y="6126164"/>
            <a:ext cx="4343400" cy="595312"/>
          </a:xfrm>
        </p:spPr>
        <p:txBody>
          <a:bodyPr/>
          <a:lstStyle/>
          <a:p>
            <a:r>
              <a:rPr lang="fr-FR" sz="1800" dirty="0" smtClean="0"/>
              <a:t> </a:t>
            </a:r>
            <a:r>
              <a:rPr lang="fr-FR" sz="1800" dirty="0" err="1" smtClean="0"/>
              <a:t>PLoS</a:t>
            </a:r>
            <a:r>
              <a:rPr lang="fr-FR" sz="1800" dirty="0" smtClean="0"/>
              <a:t> Med 10(9): e1001518. doi:10.1371/journal.pmed.1001518</a:t>
            </a:r>
            <a:endParaRPr lang="en-US" sz="1800" dirty="0"/>
          </a:p>
        </p:txBody>
      </p:sp>
    </p:spTree>
    <p:extLst>
      <p:ext uri="{BB962C8B-B14F-4D97-AF65-F5344CB8AC3E}">
        <p14:creationId xmlns:p14="http://schemas.microsoft.com/office/powerpoint/2010/main" val="378706780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192</TotalTime>
  <Words>3099</Words>
  <Application>Microsoft Macintosh PowerPoint</Application>
  <PresentationFormat>On-screen Show (4:3)</PresentationFormat>
  <Paragraphs>234</Paragraphs>
  <Slides>42</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Office Theme</vt:lpstr>
      <vt:lpstr>Microsoft Word Document</vt:lpstr>
      <vt:lpstr>Family Medicine Potpourri</vt:lpstr>
      <vt:lpstr>Preview </vt:lpstr>
      <vt:lpstr>Preview </vt:lpstr>
      <vt:lpstr>Mental Health- Varenicline safety</vt:lpstr>
      <vt:lpstr>Mental Health- Varenicline safety</vt:lpstr>
      <vt:lpstr>Mental Health- Varenicline safety</vt:lpstr>
      <vt:lpstr>Mental Health- Varenicline safety</vt:lpstr>
      <vt:lpstr>Mental Health- Acupuncture for depression</vt:lpstr>
      <vt:lpstr>Mental Health- Acupuncture for depression</vt:lpstr>
      <vt:lpstr>Mental Health- Acupuncture for depression</vt:lpstr>
      <vt:lpstr>Preview </vt:lpstr>
      <vt:lpstr>JNC8</vt:lpstr>
      <vt:lpstr>JNC8</vt:lpstr>
      <vt:lpstr>JNC8</vt:lpstr>
      <vt:lpstr>JNC8</vt:lpstr>
      <vt:lpstr>JNC8</vt:lpstr>
      <vt:lpstr>PowerPoint Presentation</vt:lpstr>
      <vt:lpstr>PowerPoint Presentation</vt:lpstr>
      <vt:lpstr>PowerPoint Presentation</vt:lpstr>
      <vt:lpstr>New Lipid Guideline</vt:lpstr>
      <vt:lpstr>New Lipid Guideline</vt:lpstr>
      <vt:lpstr>Pooled Cohort Equations for Risk Assessment</vt:lpstr>
      <vt:lpstr>PowerPoint Presentation</vt:lpstr>
      <vt:lpstr>Preview </vt:lpstr>
      <vt:lpstr>Early Pregnancy Loss Guidelines</vt:lpstr>
      <vt:lpstr>Early Pregnancy Loss Guidelines</vt:lpstr>
      <vt:lpstr>Early Pregnancy Loss Guidelines</vt:lpstr>
      <vt:lpstr>Early Pregnancy Loss Guidelines</vt:lpstr>
      <vt:lpstr>Early Pregnancy Loss Guidelines</vt:lpstr>
      <vt:lpstr>PowerPoint Presentation</vt:lpstr>
      <vt:lpstr>PowerPoint Presentation</vt:lpstr>
      <vt:lpstr>Early Pregnancy Loss Guidelines</vt:lpstr>
      <vt:lpstr>HPV Vaccination Rates Crumby</vt:lpstr>
      <vt:lpstr>PowerPoint Presentation</vt:lpstr>
      <vt:lpstr>Preview </vt:lpstr>
      <vt:lpstr>Acute Bacterial Sinusitis in kids AAP Update (last 2001)</vt:lpstr>
      <vt:lpstr>Acute Bacterial Sinusitis in kids AAP Update (last 2001)</vt:lpstr>
      <vt:lpstr>Acute Bacterial Sinusitis in kids AAP Update (last 2001)</vt:lpstr>
      <vt:lpstr>When and what to start feeding your baby?!</vt:lpstr>
      <vt:lpstr>When and what to start feeding your baby?!</vt:lpstr>
      <vt:lpstr>When and what to start feeding your baby?!</vt:lpstr>
      <vt:lpstr>When and what to start feeding your baby?!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Medicine Potpourri</dc:title>
  <dc:creator>Joseph Chavez Carey</dc:creator>
  <cp:lastModifiedBy>Joseph Chavez Carey</cp:lastModifiedBy>
  <cp:revision>19</cp:revision>
  <dcterms:created xsi:type="dcterms:W3CDTF">2014-01-23T03:47:09Z</dcterms:created>
  <dcterms:modified xsi:type="dcterms:W3CDTF">2014-01-23T06:59:35Z</dcterms:modified>
</cp:coreProperties>
</file>